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8" r:id="rId1"/>
  </p:sldMasterIdLst>
  <p:notesMasterIdLst>
    <p:notesMasterId r:id="rId44"/>
  </p:notesMasterIdLst>
  <p:handoutMasterIdLst>
    <p:handoutMasterId r:id="rId45"/>
  </p:handout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84" r:id="rId20"/>
    <p:sldId id="285" r:id="rId21"/>
    <p:sldId id="286" r:id="rId22"/>
    <p:sldId id="287" r:id="rId23"/>
    <p:sldId id="302" r:id="rId24"/>
    <p:sldId id="276" r:id="rId25"/>
    <p:sldId id="277" r:id="rId26"/>
    <p:sldId id="288" r:id="rId27"/>
    <p:sldId id="278" r:id="rId28"/>
    <p:sldId id="289" r:id="rId29"/>
    <p:sldId id="279" r:id="rId30"/>
    <p:sldId id="290" r:id="rId31"/>
    <p:sldId id="281" r:id="rId32"/>
    <p:sldId id="291" r:id="rId33"/>
    <p:sldId id="282" r:id="rId34"/>
    <p:sldId id="292" r:id="rId35"/>
    <p:sldId id="283" r:id="rId36"/>
    <p:sldId id="293" r:id="rId37"/>
    <p:sldId id="296" r:id="rId38"/>
    <p:sldId id="294" r:id="rId39"/>
    <p:sldId id="295" r:id="rId40"/>
    <p:sldId id="298" r:id="rId41"/>
    <p:sldId id="301" r:id="rId42"/>
    <p:sldId id="274" r:id="rId4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563" autoAdjust="0"/>
  </p:normalViewPr>
  <p:slideViewPr>
    <p:cSldViewPr>
      <p:cViewPr varScale="1">
        <p:scale>
          <a:sx n="87" d="100"/>
          <a:sy n="87" d="100"/>
        </p:scale>
        <p:origin x="-1062"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7B547369-72DC-437F-9217-BFA35FCDB386}" type="datetimeFigureOut">
              <a:rPr lang="fa-IR" smtClean="0"/>
              <a:t>1436/06/22</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8E53D793-4A56-4E12-9434-A1503FA7D6CF}" type="slidenum">
              <a:rPr lang="fa-IR" smtClean="0"/>
              <a:t>‹#›</a:t>
            </a:fld>
            <a:endParaRPr lang="fa-IR"/>
          </a:p>
        </p:txBody>
      </p:sp>
    </p:spTree>
    <p:extLst>
      <p:ext uri="{BB962C8B-B14F-4D97-AF65-F5344CB8AC3E}">
        <p14:creationId xmlns:p14="http://schemas.microsoft.com/office/powerpoint/2010/main" val="42423922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9B3A559-897B-4917-B3B3-0D0879221C33}" type="datetimeFigureOut">
              <a:rPr lang="fa-IR" smtClean="0"/>
              <a:t>1436/06/22</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F9DE2A3-F8C4-4623-9CE2-8EA3ABCD96C1}" type="slidenum">
              <a:rPr lang="fa-IR" smtClean="0"/>
              <a:t>‹#›</a:t>
            </a:fld>
            <a:endParaRPr lang="fa-IR"/>
          </a:p>
        </p:txBody>
      </p:sp>
    </p:spTree>
    <p:extLst>
      <p:ext uri="{BB962C8B-B14F-4D97-AF65-F5344CB8AC3E}">
        <p14:creationId xmlns:p14="http://schemas.microsoft.com/office/powerpoint/2010/main" val="2016255714"/>
      </p:ext>
    </p:extLst>
  </p:cSld>
  <p:clrMap bg1="lt1" tx1="dk1" bg2="lt2" tx2="dk2" accent1="accent1" accent2="accent2" accent3="accent3" accent4="accent4" accent5="accent5" accent6="accent6" hlink="hlink" folHlink="folHlink"/>
  <p:hf sldNum="0"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Tree>
    <p:extLst>
      <p:ext uri="{BB962C8B-B14F-4D97-AF65-F5344CB8AC3E}">
        <p14:creationId xmlns:p14="http://schemas.microsoft.com/office/powerpoint/2010/main" val="2730463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Tree>
    <p:extLst>
      <p:ext uri="{BB962C8B-B14F-4D97-AF65-F5344CB8AC3E}">
        <p14:creationId xmlns:p14="http://schemas.microsoft.com/office/powerpoint/2010/main" val="2730463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1D7CED5-A3CD-47DB-83D8-B6369A6041B3}" type="datetime8">
              <a:rPr lang="fa-IR" smtClean="0"/>
              <a:t>15/آوريل/11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5655-5DCE-47A6-B24C-B5CB8CC54BE6}" type="datetime8">
              <a:rPr lang="fa-IR" smtClean="0"/>
              <a:t>15/آوريل/11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9DB439A-2A5F-4109-8A0F-D2A2D3D4F9CF}" type="datetime8">
              <a:rPr lang="fa-IR" smtClean="0"/>
              <a:t>15/آوريل/11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9CFB3E7-4CED-4814-8566-A80CA7FEFF20}" type="slidenum">
              <a:rPr lang="fa-IR" smtClean="0"/>
              <a:t>‹#›</a:t>
            </a:fld>
            <a:endParaRPr lang="fa-I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0C10F2-1A34-44FB-B7F6-E9FA1C4EB7B6}" type="datetime8">
              <a:rPr lang="fa-IR" smtClean="0"/>
              <a:t>15/آوريل/11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9CFB3E7-4CED-4814-8566-A80CA7FEFF20}" type="slidenum">
              <a:rPr lang="fa-IR" smtClean="0"/>
              <a:t>‹#›</a:t>
            </a:fld>
            <a:endParaRPr lang="fa-I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16E0BF-5EA0-48BD-A1AF-662F985B9717}" type="datetime8">
              <a:rPr lang="fa-IR" smtClean="0"/>
              <a:t>15/آوريل/11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71DD04E-7A05-406C-89B8-21E9E9269568}" type="datetime8">
              <a:rPr lang="fa-IR" smtClean="0"/>
              <a:t>15/آوريل/11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9CFB3E7-4CED-4814-8566-A80CA7FEFF20}" type="slidenum">
              <a:rPr lang="fa-IR" smtClean="0"/>
              <a:t>‹#›</a:t>
            </a:fld>
            <a:endParaRPr lang="fa-I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45E9B8-8EFB-4E82-858A-5BF8DEC06890}" type="datetime8">
              <a:rPr lang="fa-IR" smtClean="0"/>
              <a:t>15/آوريل/11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50F0A0-F871-4A46-9FA2-B451C8E349F8}" type="datetime8">
              <a:rPr lang="fa-IR" smtClean="0"/>
              <a:t>15/آوريل/11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BE6A641-BBFC-4B9F-AF20-18FD2B6E5644}" type="datetime8">
              <a:rPr lang="fa-IR" smtClean="0"/>
              <a:t>15/آوريل/11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9CFB3E7-4CED-4814-8566-A80CA7FEFF20}"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B7788A5-22D9-4893-80D7-A1CABC376B90}" type="datetime8">
              <a:rPr lang="fa-IR" smtClean="0"/>
              <a:t>15/آوريل/11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9CFB3E7-4CED-4814-8566-A80CA7FEFF20}" type="slidenum">
              <a:rPr lang="fa-IR" smtClean="0"/>
              <a:t>‹#›</a:t>
            </a:fld>
            <a:endParaRPr lang="fa-I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E53CA3-A717-4933-9545-CE78E6CB3305}" type="datetime8">
              <a:rPr lang="fa-IR" smtClean="0"/>
              <a:t>15/آوريل/11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9CFB3E7-4CED-4814-8566-A80CA7FEFF20}" type="slidenum">
              <a:rPr lang="fa-IR" smtClean="0"/>
              <a:t>‹#›</a:t>
            </a:fld>
            <a:endParaRPr lang="fa-I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890C97D-5B43-4C28-89A9-AE49616FEDFC}" type="datetime8">
              <a:rPr lang="fa-IR" smtClean="0"/>
              <a:t>15/آوريل/11</a:t>
            </a:fld>
            <a:endParaRPr lang="fa-I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a-I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9CFB3E7-4CED-4814-8566-A80CA7FEFF20}" type="slidenum">
              <a:rPr lang="fa-IR" smtClean="0"/>
              <a:t>‹#›</a:t>
            </a:fld>
            <a:endParaRPr lang="fa-I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ftr="0" dt="0"/>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447800"/>
            <a:ext cx="8208912" cy="2133600"/>
          </a:xfrm>
        </p:spPr>
        <p:txBody>
          <a:bodyPr>
            <a:noAutofit/>
          </a:bodyPr>
          <a:lstStyle/>
          <a:p>
            <a:r>
              <a:rPr lang="fa-IR" sz="6600" dirty="0" smtClean="0">
                <a:effectLst>
                  <a:outerShdw blurRad="38100" dist="38100" dir="2700000" algn="tl">
                    <a:srgbClr val="000000">
                      <a:alpha val="43137"/>
                    </a:srgbClr>
                  </a:outerShdw>
                </a:effectLst>
                <a:cs typeface="B Titr" pitchFamily="2" charset="-78"/>
              </a:rPr>
              <a:t>به نام خداوند جان آفرین</a:t>
            </a:r>
            <a:endParaRPr lang="fa-IR" sz="6600" dirty="0">
              <a:effectLst>
                <a:outerShdw blurRad="38100" dist="38100" dir="2700000" algn="tl">
                  <a:srgbClr val="000000">
                    <a:alpha val="43137"/>
                  </a:srgbClr>
                </a:outerShdw>
              </a:effectLst>
              <a:cs typeface="B Titr" pitchFamily="2" charset="-78"/>
            </a:endParaRPr>
          </a:p>
        </p:txBody>
      </p:sp>
    </p:spTree>
    <p:extLst>
      <p:ext uri="{BB962C8B-B14F-4D97-AF65-F5344CB8AC3E}">
        <p14:creationId xmlns:p14="http://schemas.microsoft.com/office/powerpoint/2010/main" val="91356049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7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2050970"/>
            <a:ext cx="6768752" cy="3970318"/>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در ادامه پيگيري‌هاي اساتيد بسيجي در دانشگاه‌ها براي ارتقاي جايگاه بسيج </a:t>
            </a:r>
            <a:r>
              <a:rPr lang="ar-SA" sz="3600" b="1" dirty="0" smtClean="0">
                <a:solidFill>
                  <a:schemeClr val="bg1">
                    <a:lumMod val="10000"/>
                  </a:schemeClr>
                </a:solidFill>
                <a:latin typeface="Microsoft Uighur" pitchFamily="2" charset="-78"/>
                <a:cs typeface="B Nazanin" pitchFamily="2" charset="-78"/>
              </a:rPr>
              <a:t>اساتيد</a:t>
            </a:r>
            <a:r>
              <a:rPr lang="fa-IR" sz="3600" b="1" dirty="0" smtClean="0">
                <a:solidFill>
                  <a:schemeClr val="bg1">
                    <a:lumMod val="10000"/>
                  </a:schemeClr>
                </a:solidFill>
                <a:latin typeface="Microsoft Uighur" pitchFamily="2" charset="-78"/>
                <a:cs typeface="B Nazanin" pitchFamily="2" charset="-78"/>
              </a:rPr>
              <a:t>، </a:t>
            </a:r>
            <a:r>
              <a:rPr lang="ar-SA" sz="3600" b="1" dirty="0" smtClean="0">
                <a:solidFill>
                  <a:schemeClr val="bg1">
                    <a:lumMod val="10000"/>
                  </a:schemeClr>
                </a:solidFill>
                <a:latin typeface="Microsoft Uighur" pitchFamily="2" charset="-78"/>
                <a:cs typeface="B Nazanin" pitchFamily="2" charset="-78"/>
              </a:rPr>
              <a:t>شوراي </a:t>
            </a:r>
            <a:r>
              <a:rPr lang="ar-SA" sz="3600" b="1" dirty="0">
                <a:solidFill>
                  <a:schemeClr val="bg1">
                    <a:lumMod val="10000"/>
                  </a:schemeClr>
                </a:solidFill>
                <a:latin typeface="Microsoft Uighur" pitchFamily="2" charset="-78"/>
                <a:cs typeface="B Nazanin" pitchFamily="2" charset="-78"/>
              </a:rPr>
              <a:t>عالي انقلاب فرهنگي در تاريخ </a:t>
            </a:r>
            <a:r>
              <a:rPr lang="fa-IR" sz="3600" b="1" dirty="0" smtClean="0">
                <a:solidFill>
                  <a:schemeClr val="bg1">
                    <a:lumMod val="10000"/>
                  </a:schemeClr>
                </a:solidFill>
                <a:latin typeface="Microsoft Uighur" pitchFamily="2" charset="-78"/>
                <a:cs typeface="B Nazanin" pitchFamily="2" charset="-78"/>
              </a:rPr>
              <a:t>1380/9/27</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آئين نامه تشكيل بسيج اساتيد را به تصويب رسانده و در دي ماه همان سال توسط رياست </a:t>
            </a:r>
            <a:r>
              <a:rPr lang="ar-SA" sz="3600" b="1" dirty="0" smtClean="0">
                <a:solidFill>
                  <a:schemeClr val="bg1">
                    <a:lumMod val="10000"/>
                  </a:schemeClr>
                </a:solidFill>
                <a:latin typeface="Microsoft Uighur" pitchFamily="2" charset="-78"/>
                <a:cs typeface="B Nazanin" pitchFamily="2" charset="-78"/>
              </a:rPr>
              <a:t>جمهوري</a:t>
            </a:r>
            <a:r>
              <a:rPr lang="fa-IR" sz="3600" b="1" dirty="0" smtClean="0">
                <a:solidFill>
                  <a:schemeClr val="bg1">
                    <a:lumMod val="10000"/>
                  </a:schemeClr>
                </a:solidFill>
                <a:latin typeface="Microsoft Uighur" pitchFamily="2" charset="-78"/>
                <a:cs typeface="B Nazanin" pitchFamily="2" charset="-78"/>
              </a:rPr>
              <a:t> وقت</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به وزارتخانه مربوطه ابلاغ گرديد</a:t>
            </a:r>
            <a:r>
              <a:rPr lang="ar-SA" sz="3600" b="1" dirty="0" smtClean="0">
                <a:solidFill>
                  <a:schemeClr val="bg1">
                    <a:lumMod val="10000"/>
                  </a:schemeClr>
                </a:solidFill>
                <a:latin typeface="Microsoft Uighur" pitchFamily="2" charset="-78"/>
                <a:cs typeface="B Nazanin" pitchFamily="2" charset="-78"/>
              </a:rPr>
              <a:t>.</a:t>
            </a:r>
            <a:endParaRPr lang="en-US" sz="36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4162059081"/>
      </p:ext>
    </p:extLst>
  </p:cSld>
  <p:clrMapOvr>
    <a:masterClrMapping/>
  </p:clrMapOvr>
  <mc:AlternateContent xmlns:mc="http://schemas.openxmlformats.org/markup-compatibility/2006" xmlns:p14="http://schemas.microsoft.com/office/powerpoint/2010/main">
    <mc:Choice Requires="p14">
      <p:transition spd="slow" p14:dur="1600">
        <p14:conveyor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Horizontal Scroll 1"/>
          <p:cNvSpPr/>
          <p:nvPr/>
        </p:nvSpPr>
        <p:spPr>
          <a:xfrm>
            <a:off x="467544" y="332656"/>
            <a:ext cx="8064896" cy="5976664"/>
          </a:xfrm>
          <a:prstGeom prst="horizontalScroll">
            <a:avLst>
              <a:gd name="adj" fmla="val 6915"/>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 name="TextBox 2"/>
          <p:cNvSpPr txBox="1"/>
          <p:nvPr/>
        </p:nvSpPr>
        <p:spPr>
          <a:xfrm>
            <a:off x="899592" y="1116027"/>
            <a:ext cx="7416824" cy="4401205"/>
          </a:xfrm>
          <a:prstGeom prst="rect">
            <a:avLst/>
          </a:prstGeom>
          <a:noFill/>
        </p:spPr>
        <p:txBody>
          <a:bodyPr wrap="square" rtlCol="1">
            <a:spAutoFit/>
          </a:bodyPr>
          <a:lstStyle/>
          <a:p>
            <a:pPr algn="just"/>
            <a:r>
              <a:rPr lang="ar-SA" sz="2800" b="1" dirty="0">
                <a:solidFill>
                  <a:schemeClr val="bg1">
                    <a:lumMod val="10000"/>
                  </a:schemeClr>
                </a:solidFill>
                <a:latin typeface="Microsoft Uighur" pitchFamily="2" charset="-78"/>
                <a:cs typeface="B Nazanin" pitchFamily="2" charset="-78"/>
              </a:rPr>
              <a:t>فعاليت بسيج اساتيد و تحولات </a:t>
            </a:r>
            <a:r>
              <a:rPr lang="ar-SA" sz="2800" b="1" dirty="0" smtClean="0">
                <a:solidFill>
                  <a:schemeClr val="bg1">
                    <a:lumMod val="10000"/>
                  </a:schemeClr>
                </a:solidFill>
                <a:latin typeface="Microsoft Uighur" pitchFamily="2" charset="-78"/>
                <a:cs typeface="B Nazanin" pitchFamily="2" charset="-78"/>
              </a:rPr>
              <a:t>پرخير </a:t>
            </a:r>
            <a:r>
              <a:rPr lang="ar-SA" sz="2800" b="1" dirty="0">
                <a:solidFill>
                  <a:schemeClr val="bg1">
                    <a:lumMod val="10000"/>
                  </a:schemeClr>
                </a:solidFill>
                <a:latin typeface="Microsoft Uighur" pitchFamily="2" charset="-78"/>
                <a:cs typeface="B Nazanin" pitchFamily="2" charset="-78"/>
              </a:rPr>
              <a:t>و ثمر در گستره اقدامات اين نهاد، بستر مناسبي </a:t>
            </a:r>
            <a:r>
              <a:rPr lang="ar-SA" sz="2800" b="1" dirty="0" smtClean="0">
                <a:solidFill>
                  <a:schemeClr val="bg1">
                    <a:lumMod val="10000"/>
                  </a:schemeClr>
                </a:solidFill>
                <a:latin typeface="Microsoft Uighur" pitchFamily="2" charset="-78"/>
                <a:cs typeface="B Nazanin" pitchFamily="2" charset="-78"/>
              </a:rPr>
              <a:t>براي </a:t>
            </a:r>
            <a:r>
              <a:rPr lang="ar-SA" sz="2800" b="1" dirty="0">
                <a:solidFill>
                  <a:schemeClr val="bg1">
                    <a:lumMod val="10000"/>
                  </a:schemeClr>
                </a:solidFill>
                <a:latin typeface="Microsoft Uighur" pitchFamily="2" charset="-78"/>
                <a:cs typeface="B Nazanin" pitchFamily="2" charset="-78"/>
              </a:rPr>
              <a:t>برنامه ريزي، تجهيز و توسعه فعاليت‌هاي دفاتر بسيج اساتيد فراهم آورد و امكان گسترش فرهنگ بسيجي و اشاعه ديدگاه‌هاي دلسوزانه و متعهدانه بسيج اساتيد را از طريق استادان و دست اندركاران عرصه علم و آموزش ميسر نمود. بدين ترتيب اقدامات شايسته بسيج اساتيد در ابعاد مختلف فرهنگي و پژوهشي به سمت بسط و توسعه پيش رفته و طي سال‌هاي خدمت، افتخارات عديده‌اي نصيب اساتيد بسيجي در تمام مراكز استان‌ها و اغلب دانشگاه‌هاي كشور نموده است</a:t>
            </a:r>
            <a:r>
              <a:rPr lang="ar-SA" sz="2800" b="1" dirty="0" smtClean="0">
                <a:solidFill>
                  <a:schemeClr val="bg1">
                    <a:lumMod val="10000"/>
                  </a:schemeClr>
                </a:solidFill>
                <a:latin typeface="Microsoft Uighur" pitchFamily="2" charset="-78"/>
                <a:cs typeface="B Nazanin" pitchFamily="2" charset="-78"/>
              </a:rPr>
              <a:t>.</a:t>
            </a:r>
            <a:endParaRPr lang="en-US" sz="28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4244677162"/>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628800"/>
            <a:ext cx="8713712" cy="4524315"/>
          </a:xfrm>
          <a:prstGeom prst="rect">
            <a:avLst/>
          </a:prstGeom>
          <a:noFill/>
        </p:spPr>
        <p:txBody>
          <a:bodyPr wrap="square" rtlCol="1">
            <a:spAutoFit/>
          </a:bodyPr>
          <a:lstStyle/>
          <a:p>
            <a:pPr algn="just"/>
            <a:r>
              <a:rPr lang="ar-SA" sz="3200" b="1" dirty="0">
                <a:solidFill>
                  <a:schemeClr val="bg1">
                    <a:lumMod val="10000"/>
                  </a:schemeClr>
                </a:solidFill>
                <a:latin typeface="Microsoft Uighur" pitchFamily="2" charset="-78"/>
                <a:cs typeface="B Nazanin" pitchFamily="2" charset="-78"/>
              </a:rPr>
              <a:t>سازمان بسيج </a:t>
            </a:r>
            <a:r>
              <a:rPr lang="ar-SA" sz="3200" b="1" dirty="0" smtClean="0">
                <a:solidFill>
                  <a:schemeClr val="bg1">
                    <a:lumMod val="10000"/>
                  </a:schemeClr>
                </a:solidFill>
                <a:latin typeface="Microsoft Uighur" pitchFamily="2" charset="-78"/>
                <a:cs typeface="B Nazanin" pitchFamily="2" charset="-78"/>
              </a:rPr>
              <a:t>اساتيد، </a:t>
            </a:r>
            <a:r>
              <a:rPr lang="ar-SA" sz="3200" b="1" dirty="0">
                <a:solidFill>
                  <a:schemeClr val="bg1">
                    <a:lumMod val="10000"/>
                  </a:schemeClr>
                </a:solidFill>
                <a:latin typeface="Microsoft Uighur" pitchFamily="2" charset="-78"/>
                <a:cs typeface="B Nazanin" pitchFamily="2" charset="-78"/>
              </a:rPr>
              <a:t>فعاليت‌هاي </a:t>
            </a:r>
            <a:r>
              <a:rPr lang="ar-SA" sz="3200" b="1" dirty="0" smtClean="0">
                <a:solidFill>
                  <a:schemeClr val="bg1">
                    <a:lumMod val="10000"/>
                  </a:schemeClr>
                </a:solidFill>
                <a:latin typeface="Microsoft Uighur" pitchFamily="2" charset="-78"/>
                <a:cs typeface="B Nazanin" pitchFamily="2" charset="-78"/>
              </a:rPr>
              <a:t>فرهنگي </a:t>
            </a:r>
            <a:r>
              <a:rPr lang="ar-SA" sz="3200" b="1" dirty="0">
                <a:solidFill>
                  <a:schemeClr val="bg1">
                    <a:lumMod val="10000"/>
                  </a:schemeClr>
                </a:solidFill>
                <a:latin typeface="Microsoft Uighur" pitchFamily="2" charset="-78"/>
                <a:cs typeface="B Nazanin" pitchFamily="2" charset="-78"/>
              </a:rPr>
              <a:t>پژوهشي خود را بر مبناي اهداف </a:t>
            </a:r>
            <a:r>
              <a:rPr lang="ar-SA" sz="3200" b="1" dirty="0" smtClean="0">
                <a:solidFill>
                  <a:schemeClr val="bg1">
                    <a:lumMod val="10000"/>
                  </a:schemeClr>
                </a:solidFill>
                <a:latin typeface="Microsoft Uighur" pitchFamily="2" charset="-78"/>
                <a:cs typeface="B Nazanin" pitchFamily="2" charset="-78"/>
              </a:rPr>
              <a:t>نظام </a:t>
            </a:r>
            <a:r>
              <a:rPr lang="ar-SA" sz="3200" b="1" dirty="0">
                <a:solidFill>
                  <a:schemeClr val="bg1">
                    <a:lumMod val="10000"/>
                  </a:schemeClr>
                </a:solidFill>
                <a:latin typeface="Microsoft Uighur" pitchFamily="2" charset="-78"/>
                <a:cs typeface="B Nazanin" pitchFamily="2" charset="-78"/>
              </a:rPr>
              <a:t>مقدس جمهوري اسلامي و نيات </a:t>
            </a:r>
            <a:r>
              <a:rPr lang="fa-IR" sz="3200" b="1" dirty="0" smtClean="0">
                <a:solidFill>
                  <a:schemeClr val="bg1">
                    <a:lumMod val="10000"/>
                  </a:schemeClr>
                </a:solidFill>
                <a:latin typeface="Microsoft Uighur" pitchFamily="2" charset="-78"/>
                <a:cs typeface="B Nazanin" pitchFamily="2" charset="-78"/>
              </a:rPr>
              <a:t>حضرت </a:t>
            </a:r>
            <a:r>
              <a:rPr lang="ar-SA" sz="3200" b="1" dirty="0" smtClean="0">
                <a:solidFill>
                  <a:schemeClr val="bg1">
                    <a:lumMod val="10000"/>
                  </a:schemeClr>
                </a:solidFill>
                <a:latin typeface="Microsoft Uighur" pitchFamily="2" charset="-78"/>
                <a:cs typeface="B Nazanin" pitchFamily="2" charset="-78"/>
              </a:rPr>
              <a:t>امام </a:t>
            </a:r>
            <a:r>
              <a:rPr lang="fa-IR" sz="3200" b="1" dirty="0" smtClean="0">
                <a:solidFill>
                  <a:schemeClr val="bg1">
                    <a:lumMod val="10000"/>
                  </a:schemeClr>
                </a:solidFill>
                <a:latin typeface="Microsoft Uighur" pitchFamily="2" charset="-78"/>
                <a:cs typeface="B Nazanin" pitchFamily="2" charset="-78"/>
              </a:rPr>
              <a:t>خمینی</a:t>
            </a:r>
            <a:r>
              <a:rPr lang="ar-SA" sz="3200" b="1" dirty="0" smtClean="0">
                <a:solidFill>
                  <a:schemeClr val="bg1">
                    <a:lumMod val="10000"/>
                  </a:schemeClr>
                </a:solidFill>
                <a:latin typeface="Microsoft Uighur" pitchFamily="2" charset="-78"/>
                <a:cs typeface="B Nazanin" pitchFamily="2" charset="-78"/>
              </a:rPr>
              <a:t> </a:t>
            </a:r>
            <a:r>
              <a:rPr lang="ar-SA" sz="3200" b="1" dirty="0">
                <a:solidFill>
                  <a:schemeClr val="bg1">
                    <a:lumMod val="10000"/>
                  </a:schemeClr>
                </a:solidFill>
                <a:latin typeface="Microsoft Uighur" pitchFamily="2" charset="-78"/>
                <a:cs typeface="B Nazanin" pitchFamily="2" charset="-78"/>
              </a:rPr>
              <a:t>(ره) و مقام معظم رهبري طرح ريزي نموده و به اجرا در مي‌آورد. اين </a:t>
            </a:r>
            <a:r>
              <a:rPr lang="ar-SA" sz="3200" b="1" dirty="0" smtClean="0">
                <a:solidFill>
                  <a:schemeClr val="bg1">
                    <a:lumMod val="10000"/>
                  </a:schemeClr>
                </a:solidFill>
                <a:latin typeface="Microsoft Uighur" pitchFamily="2" charset="-78"/>
                <a:cs typeface="B Nazanin" pitchFamily="2" charset="-78"/>
              </a:rPr>
              <a:t>آرمان‌ها </a:t>
            </a:r>
            <a:r>
              <a:rPr lang="ar-SA" sz="3200" b="1" dirty="0">
                <a:solidFill>
                  <a:schemeClr val="bg1">
                    <a:lumMod val="10000"/>
                  </a:schemeClr>
                </a:solidFill>
                <a:latin typeface="Microsoft Uighur" pitchFamily="2" charset="-78"/>
                <a:cs typeface="B Nazanin" pitchFamily="2" charset="-78"/>
              </a:rPr>
              <a:t>را مي‌توان </a:t>
            </a:r>
            <a:r>
              <a:rPr lang="ar-SA" sz="3200" b="1" dirty="0" smtClean="0">
                <a:solidFill>
                  <a:schemeClr val="bg1">
                    <a:lumMod val="10000"/>
                  </a:schemeClr>
                </a:solidFill>
                <a:latin typeface="Microsoft Uighur" pitchFamily="2" charset="-78"/>
                <a:cs typeface="B Nazanin" pitchFamily="2" charset="-78"/>
              </a:rPr>
              <a:t>اهدافي </a:t>
            </a:r>
            <a:r>
              <a:rPr lang="ar-SA" sz="3200" b="1" dirty="0">
                <a:solidFill>
                  <a:schemeClr val="bg1">
                    <a:lumMod val="10000"/>
                  </a:schemeClr>
                </a:solidFill>
                <a:latin typeface="Microsoft Uighur" pitchFamily="2" charset="-78"/>
                <a:cs typeface="B Nazanin" pitchFamily="2" charset="-78"/>
              </a:rPr>
              <a:t>چون علمي شدن وحدت حوزه و دانشگاه، توليد علم و نهضت نرم افزاري، آزادانديشي ديني و ارتقاي توان و بنيه علمي و فرهنگي اساتيد دانشگاههاي كشور در نظر آورد كه بي گمان مقصود از اين </a:t>
            </a:r>
            <a:r>
              <a:rPr lang="ar-SA" sz="3200" b="1" dirty="0" smtClean="0">
                <a:solidFill>
                  <a:schemeClr val="bg1">
                    <a:lumMod val="10000"/>
                  </a:schemeClr>
                </a:solidFill>
                <a:latin typeface="Microsoft Uighur" pitchFamily="2" charset="-78"/>
                <a:cs typeface="B Nazanin" pitchFamily="2" charset="-78"/>
              </a:rPr>
              <a:t>همه</a:t>
            </a:r>
            <a:r>
              <a:rPr lang="fa-IR" sz="3200" b="1" dirty="0" smtClean="0">
                <a:solidFill>
                  <a:schemeClr val="bg1">
                    <a:lumMod val="10000"/>
                  </a:schemeClr>
                </a:solidFill>
                <a:latin typeface="Microsoft Uighur" pitchFamily="2" charset="-78"/>
                <a:cs typeface="B Nazanin" pitchFamily="2" charset="-78"/>
              </a:rPr>
              <a:t>،</a:t>
            </a:r>
            <a:r>
              <a:rPr lang="ar-SA" sz="3200" b="1" dirty="0" smtClean="0">
                <a:solidFill>
                  <a:schemeClr val="bg1">
                    <a:lumMod val="10000"/>
                  </a:schemeClr>
                </a:solidFill>
                <a:latin typeface="Microsoft Uighur" pitchFamily="2" charset="-78"/>
                <a:cs typeface="B Nazanin" pitchFamily="2" charset="-78"/>
              </a:rPr>
              <a:t> </a:t>
            </a:r>
            <a:r>
              <a:rPr lang="ar-SA" sz="3200" b="1" dirty="0">
                <a:solidFill>
                  <a:schemeClr val="bg1">
                    <a:lumMod val="10000"/>
                  </a:schemeClr>
                </a:solidFill>
                <a:latin typeface="Microsoft Uighur" pitchFamily="2" charset="-78"/>
                <a:cs typeface="B Nazanin" pitchFamily="2" charset="-78"/>
              </a:rPr>
              <a:t>دفاع از دستاوردهاي انقلاب اسلامي و حضور فعال و ثمربخش در عرصه‌هاي علمي و مديريتي كشور است</a:t>
            </a:r>
            <a:r>
              <a:rPr lang="ar-SA" sz="3200" b="1" dirty="0" smtClean="0">
                <a:solidFill>
                  <a:schemeClr val="bg1">
                    <a:lumMod val="10000"/>
                  </a:schemeClr>
                </a:solidFill>
                <a:latin typeface="Microsoft Uighur" pitchFamily="2" charset="-78"/>
                <a:cs typeface="B Nazanin" pitchFamily="2" charset="-78"/>
              </a:rPr>
              <a:t>.</a:t>
            </a:r>
            <a:endParaRPr lang="en-US" sz="32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3315215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50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844824"/>
            <a:ext cx="6912768" cy="3847207"/>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سازمان بسيج </a:t>
            </a:r>
            <a:r>
              <a:rPr lang="ar-SA" sz="3600" b="1" dirty="0" smtClean="0">
                <a:solidFill>
                  <a:schemeClr val="bg1">
                    <a:lumMod val="10000"/>
                  </a:schemeClr>
                </a:solidFill>
                <a:latin typeface="Microsoft Uighur" pitchFamily="2" charset="-78"/>
                <a:cs typeface="B Nazanin" pitchFamily="2" charset="-78"/>
              </a:rPr>
              <a:t>اساتيد، </a:t>
            </a:r>
            <a:r>
              <a:rPr lang="ar-SA" sz="3600" b="1" dirty="0">
                <a:solidFill>
                  <a:schemeClr val="bg1">
                    <a:lumMod val="10000"/>
                  </a:schemeClr>
                </a:solidFill>
                <a:latin typeface="Microsoft Uighur" pitchFamily="2" charset="-78"/>
                <a:cs typeface="B Nazanin" pitchFamily="2" charset="-78"/>
              </a:rPr>
              <a:t>طي </a:t>
            </a:r>
            <a:r>
              <a:rPr lang="ar-SA" sz="3600" b="1" dirty="0" smtClean="0">
                <a:solidFill>
                  <a:schemeClr val="bg1">
                    <a:lumMod val="10000"/>
                  </a:schemeClr>
                </a:solidFill>
                <a:latin typeface="Microsoft Uighur" pitchFamily="2" charset="-78"/>
                <a:cs typeface="B Nazanin" pitchFamily="2" charset="-78"/>
              </a:rPr>
              <a:t>سال</a:t>
            </a:r>
            <a:r>
              <a:rPr lang="fa-IR" sz="3600" b="1" dirty="0" smtClean="0">
                <a:solidFill>
                  <a:schemeClr val="bg1">
                    <a:lumMod val="10000"/>
                  </a:schemeClr>
                </a:solidFill>
                <a:latin typeface="Microsoft Uighur" pitchFamily="2" charset="-78"/>
                <a:cs typeface="B Nazanin" pitchFamily="2" charset="-78"/>
              </a:rPr>
              <a:t>ها</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فعاليت رسمي، هم اكنون در </a:t>
            </a:r>
            <a:r>
              <a:rPr lang="ar-SA" sz="3600" b="1" dirty="0" smtClean="0">
                <a:solidFill>
                  <a:schemeClr val="bg1">
                    <a:lumMod val="10000"/>
                  </a:schemeClr>
                </a:solidFill>
                <a:latin typeface="Microsoft Uighur" pitchFamily="2" charset="-78"/>
                <a:cs typeface="B Nazanin" pitchFamily="2" charset="-78"/>
              </a:rPr>
              <a:t>3</a:t>
            </a:r>
            <a:r>
              <a:rPr lang="fa-IR" sz="3600" b="1" dirty="0" smtClean="0">
                <a:solidFill>
                  <a:schemeClr val="bg1">
                    <a:lumMod val="10000"/>
                  </a:schemeClr>
                </a:solidFill>
                <a:latin typeface="Microsoft Uighur" pitchFamily="2" charset="-78"/>
                <a:cs typeface="B Nazanin" pitchFamily="2" charset="-78"/>
              </a:rPr>
              <a:t>1</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مركز استان، 332 دانشگاه و </a:t>
            </a:r>
            <a:r>
              <a:rPr lang="ar-SA" sz="3600" b="1" dirty="0" smtClean="0">
                <a:solidFill>
                  <a:schemeClr val="bg1">
                    <a:lumMod val="10000"/>
                  </a:schemeClr>
                </a:solidFill>
                <a:latin typeface="Microsoft Uighur" pitchFamily="2" charset="-78"/>
                <a:cs typeface="B Nazanin" pitchFamily="2" charset="-78"/>
              </a:rPr>
              <a:t>مركز آموزش </a:t>
            </a:r>
            <a:r>
              <a:rPr lang="ar-SA" sz="3600" b="1" dirty="0">
                <a:solidFill>
                  <a:schemeClr val="bg1">
                    <a:lumMod val="10000"/>
                  </a:schemeClr>
                </a:solidFill>
                <a:latin typeface="Microsoft Uighur" pitchFamily="2" charset="-78"/>
                <a:cs typeface="B Nazanin" pitchFamily="2" charset="-78"/>
              </a:rPr>
              <a:t>عالي كشور، با بيش از 11 هزار عضو از ميان اعضاي هيئت علمي دانشگاه‌ها، مشغول به فعاليت و خدمت رساني مي‌باشد.</a:t>
            </a:r>
            <a:endParaRPr lang="en-US" sz="3600" b="1" dirty="0">
              <a:solidFill>
                <a:schemeClr val="bg1">
                  <a:lumMod val="10000"/>
                </a:schemeClr>
              </a:solidFill>
              <a:latin typeface="Microsoft Uighur" pitchFamily="2" charset="-78"/>
              <a:cs typeface="B Nazanin" pitchFamily="2" charset="-78"/>
            </a:endParaRPr>
          </a:p>
          <a:p>
            <a:pPr algn="just"/>
            <a:endParaRPr lang="fa-IR" sz="2800" dirty="0">
              <a:latin typeface="Microsoft Uighur" pitchFamily="2" charset="-78"/>
              <a:cs typeface="Microsoft Uighur" pitchFamily="2" charset="-78"/>
            </a:endParaRPr>
          </a:p>
        </p:txBody>
      </p:sp>
    </p:spTree>
    <p:extLst>
      <p:ext uri="{BB962C8B-B14F-4D97-AF65-F5344CB8AC3E}">
        <p14:creationId xmlns:p14="http://schemas.microsoft.com/office/powerpoint/2010/main" val="305348363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44016" y="185727"/>
            <a:ext cx="8820472" cy="6124754"/>
          </a:xfrm>
          <a:prstGeom prst="rect">
            <a:avLst/>
          </a:prstGeom>
          <a:noFill/>
        </p:spPr>
        <p:txBody>
          <a:bodyPr wrap="square" rtlCol="1">
            <a:spAutoFit/>
          </a:bodyPr>
          <a:lstStyle/>
          <a:p>
            <a:r>
              <a:rPr lang="fa-IR" sz="2800" b="1" dirty="0" smtClean="0">
                <a:solidFill>
                  <a:schemeClr val="bg1">
                    <a:lumMod val="10000"/>
                  </a:schemeClr>
                </a:solidFill>
                <a:latin typeface="Microsoft Uighur" pitchFamily="2" charset="-78"/>
                <a:cs typeface="B Nazanin" pitchFamily="2" charset="-78"/>
              </a:rPr>
              <a:t>به قسمت</a:t>
            </a:r>
            <a:r>
              <a:rPr lang="ar-SA" sz="2800" b="1" dirty="0" smtClean="0">
                <a:solidFill>
                  <a:schemeClr val="bg1">
                    <a:lumMod val="10000"/>
                  </a:schemeClr>
                </a:solidFill>
                <a:latin typeface="Microsoft Uighur" pitchFamily="2" charset="-78"/>
                <a:cs typeface="B Nazanin" pitchFamily="2" charset="-78"/>
              </a:rPr>
              <a:t>ي </a:t>
            </a:r>
            <a:r>
              <a:rPr lang="ar-SA" sz="2800" b="1" dirty="0">
                <a:solidFill>
                  <a:schemeClr val="bg1">
                    <a:lumMod val="10000"/>
                  </a:schemeClr>
                </a:solidFill>
                <a:latin typeface="Microsoft Uighur" pitchFamily="2" charset="-78"/>
                <a:cs typeface="B Nazanin" pitchFamily="2" charset="-78"/>
              </a:rPr>
              <a:t>از اقدامات سازمان بسيج اساتيد اشاره مي‌شود</a:t>
            </a:r>
            <a:r>
              <a:rPr lang="ar-SA" sz="2800" b="1" dirty="0" smtClean="0">
                <a:solidFill>
                  <a:schemeClr val="bg1">
                    <a:lumMod val="10000"/>
                  </a:schemeClr>
                </a:solidFill>
                <a:latin typeface="Microsoft Uighur" pitchFamily="2" charset="-78"/>
                <a:cs typeface="B Nazanin" pitchFamily="2" charset="-78"/>
              </a:rPr>
              <a:t>:</a:t>
            </a:r>
            <a:endParaRPr lang="fa-IR" sz="2800" b="1"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راه </a:t>
            </a:r>
            <a:r>
              <a:rPr lang="ar-SA" sz="2800" dirty="0">
                <a:solidFill>
                  <a:schemeClr val="bg1">
                    <a:lumMod val="10000"/>
                  </a:schemeClr>
                </a:solidFill>
                <a:latin typeface="Microsoft Uighur" pitchFamily="2" charset="-78"/>
                <a:cs typeface="B Nazanin" pitchFamily="2" charset="-78"/>
              </a:rPr>
              <a:t>اندازي </a:t>
            </a:r>
            <a:r>
              <a:rPr lang="fa-IR" sz="2800" dirty="0" smtClean="0">
                <a:solidFill>
                  <a:schemeClr val="bg1">
                    <a:lumMod val="10000"/>
                  </a:schemeClr>
                </a:solidFill>
                <a:latin typeface="Microsoft Uighur" pitchFamily="2" charset="-78"/>
                <a:cs typeface="B Nazanin" pitchFamily="2" charset="-78"/>
              </a:rPr>
              <a:t>31</a:t>
            </a:r>
            <a:r>
              <a:rPr lang="ar-SA" sz="2800" dirty="0" smtClean="0">
                <a:solidFill>
                  <a:schemeClr val="bg1">
                    <a:lumMod val="10000"/>
                  </a:schemeClr>
                </a:solidFill>
                <a:latin typeface="Microsoft Uighur" pitchFamily="2" charset="-78"/>
                <a:cs typeface="B Nazanin" pitchFamily="2" charset="-78"/>
              </a:rPr>
              <a:t> </a:t>
            </a:r>
            <a:r>
              <a:rPr lang="ar-SA" sz="2800" dirty="0">
                <a:solidFill>
                  <a:schemeClr val="bg1">
                    <a:lumMod val="10000"/>
                  </a:schemeClr>
                </a:solidFill>
                <a:latin typeface="Microsoft Uighur" pitchFamily="2" charset="-78"/>
                <a:cs typeface="B Nazanin" pitchFamily="2" charset="-78"/>
              </a:rPr>
              <a:t>رده استاني به نام مركز بسيج اساتيد در تمامي استانها</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ايجاد </a:t>
            </a:r>
            <a:r>
              <a:rPr lang="ar-SA" sz="2800" dirty="0">
                <a:solidFill>
                  <a:schemeClr val="bg1">
                    <a:lumMod val="10000"/>
                  </a:schemeClr>
                </a:solidFill>
                <a:latin typeface="Microsoft Uighur" pitchFamily="2" charset="-78"/>
                <a:cs typeface="B Nazanin" pitchFamily="2" charset="-78"/>
              </a:rPr>
              <a:t>303 كانون بسيج اساتيد طبق مصوبه شوراي عالي انقلاب فرهنگي</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جذب </a:t>
            </a:r>
            <a:r>
              <a:rPr lang="ar-SA" sz="2800" dirty="0">
                <a:solidFill>
                  <a:schemeClr val="bg1">
                    <a:lumMod val="10000"/>
                  </a:schemeClr>
                </a:solidFill>
                <a:latin typeface="Microsoft Uighur" pitchFamily="2" charset="-78"/>
                <a:cs typeface="B Nazanin" pitchFamily="2" charset="-78"/>
              </a:rPr>
              <a:t>بيش از 11 هزار نفر از اعضاي هيأت علمي دانشگاه‌ها به بسيج اساتيد</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برگزاري </a:t>
            </a:r>
            <a:r>
              <a:rPr lang="ar-SA" sz="2800" dirty="0">
                <a:solidFill>
                  <a:schemeClr val="bg1">
                    <a:lumMod val="10000"/>
                  </a:schemeClr>
                </a:solidFill>
                <a:latin typeface="Microsoft Uighur" pitchFamily="2" charset="-78"/>
                <a:cs typeface="B Nazanin" pitchFamily="2" charset="-78"/>
              </a:rPr>
              <a:t>سالانه كارگاه هم انديشي (طرح ولايت)</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برگزاري </a:t>
            </a:r>
            <a:r>
              <a:rPr lang="ar-SA" sz="2800" dirty="0">
                <a:solidFill>
                  <a:schemeClr val="bg1">
                    <a:lumMod val="10000"/>
                  </a:schemeClr>
                </a:solidFill>
                <a:latin typeface="Microsoft Uighur" pitchFamily="2" charset="-78"/>
                <a:cs typeface="B Nazanin" pitchFamily="2" charset="-78"/>
              </a:rPr>
              <a:t>گردهمائي مسؤولين بسيج اساتيد</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برگزاري </a:t>
            </a:r>
            <a:r>
              <a:rPr lang="ar-SA" sz="2800" dirty="0">
                <a:solidFill>
                  <a:schemeClr val="bg1">
                    <a:lumMod val="10000"/>
                  </a:schemeClr>
                </a:solidFill>
                <a:latin typeface="Microsoft Uighur" pitchFamily="2" charset="-78"/>
                <a:cs typeface="B Nazanin" pitchFamily="2" charset="-78"/>
              </a:rPr>
              <a:t>اردوهاي راهيان نور جهت بازديد اساتيد بسيجي و خانواده ايشان از مناطق جنگي</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تشكيل</a:t>
            </a:r>
            <a:r>
              <a:rPr lang="ar-SA" sz="2800" dirty="0">
                <a:solidFill>
                  <a:schemeClr val="bg1">
                    <a:lumMod val="10000"/>
                  </a:schemeClr>
                </a:solidFill>
                <a:latin typeface="Microsoft Uighur" pitchFamily="2" charset="-78"/>
                <a:cs typeface="B Nazanin" pitchFamily="2" charset="-78"/>
              </a:rPr>
              <a:t>، توسعه و به كارگيري گروههاي علمي ـ تخصصي</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برگزاري </a:t>
            </a:r>
            <a:r>
              <a:rPr lang="ar-SA" sz="2800" dirty="0">
                <a:solidFill>
                  <a:schemeClr val="bg1">
                    <a:lumMod val="10000"/>
                  </a:schemeClr>
                </a:solidFill>
                <a:latin typeface="Microsoft Uighur" pitchFamily="2" charset="-78"/>
                <a:cs typeface="B Nazanin" pitchFamily="2" charset="-78"/>
              </a:rPr>
              <a:t>نشست مشترك مسؤولين حوزه و دانشگاه</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برگزاري </a:t>
            </a:r>
            <a:r>
              <a:rPr lang="ar-SA" sz="2800" dirty="0">
                <a:solidFill>
                  <a:schemeClr val="bg1">
                    <a:lumMod val="10000"/>
                  </a:schemeClr>
                </a:solidFill>
                <a:latin typeface="Microsoft Uighur" pitchFamily="2" charset="-78"/>
                <a:cs typeface="B Nazanin" pitchFamily="2" charset="-78"/>
              </a:rPr>
              <a:t>همايش‌ها، اردوهاي علمي تفريحي، ايجاد ارتباط با مسؤولين كشوري و لشكری و نمايندگان مجلس</a:t>
            </a:r>
            <a:endParaRPr lang="en-US" sz="2800" dirty="0">
              <a:solidFill>
                <a:schemeClr val="bg1">
                  <a:lumMod val="10000"/>
                </a:schemeClr>
              </a:solidFill>
              <a:latin typeface="Microsoft Uighur" pitchFamily="2" charset="-78"/>
              <a:cs typeface="B Nazanin" pitchFamily="2" charset="-78"/>
            </a:endParaRPr>
          </a:p>
          <a:p>
            <a:pPr marL="457200" indent="-457200">
              <a:buClr>
                <a:srgbClr val="FF0000"/>
              </a:buClr>
              <a:buFont typeface="Wingdings" pitchFamily="2" charset="2"/>
              <a:buChar char="v"/>
            </a:pPr>
            <a:r>
              <a:rPr lang="ar-SA" sz="2800" dirty="0" smtClean="0">
                <a:solidFill>
                  <a:schemeClr val="bg1">
                    <a:lumMod val="10000"/>
                  </a:schemeClr>
                </a:solidFill>
                <a:latin typeface="Microsoft Uighur" pitchFamily="2" charset="-78"/>
                <a:cs typeface="B Nazanin" pitchFamily="2" charset="-78"/>
              </a:rPr>
              <a:t>انجام </a:t>
            </a:r>
            <a:r>
              <a:rPr lang="ar-SA" sz="2800" dirty="0">
                <a:solidFill>
                  <a:schemeClr val="bg1">
                    <a:lumMod val="10000"/>
                  </a:schemeClr>
                </a:solidFill>
                <a:latin typeface="Microsoft Uighur" pitchFamily="2" charset="-78"/>
                <a:cs typeface="B Nazanin" pitchFamily="2" charset="-78"/>
              </a:rPr>
              <a:t>پروژه‌هاي تحقيقاتي و ديگر اقدامات شايسته</a:t>
            </a:r>
            <a:endParaRPr lang="en-US" sz="2800" dirty="0">
              <a:solidFill>
                <a:schemeClr val="bg1">
                  <a:lumMod val="10000"/>
                </a:schemeClr>
              </a:solidFill>
              <a:latin typeface="Microsoft Uighur" pitchFamily="2" charset="-78"/>
              <a:cs typeface="B Nazanin" pitchFamily="2" charset="-78"/>
            </a:endParaRPr>
          </a:p>
          <a:p>
            <a:endParaRPr lang="fa-IR" sz="2800"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337433156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5144" y="1916832"/>
            <a:ext cx="7920880" cy="3970318"/>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سازمان بسيج اساتيد </a:t>
            </a:r>
            <a:r>
              <a:rPr lang="ar-SA" sz="3600" b="1" dirty="0" smtClean="0">
                <a:solidFill>
                  <a:schemeClr val="bg1">
                    <a:lumMod val="10000"/>
                  </a:schemeClr>
                </a:solidFill>
                <a:latin typeface="Microsoft Uighur" pitchFamily="2" charset="-78"/>
                <a:cs typeface="B Nazanin" pitchFamily="2" charset="-78"/>
              </a:rPr>
              <a:t>در </a:t>
            </a:r>
            <a:r>
              <a:rPr lang="ar-SA" sz="3600" b="1" dirty="0">
                <a:solidFill>
                  <a:schemeClr val="bg1">
                    <a:lumMod val="10000"/>
                  </a:schemeClr>
                </a:solidFill>
                <a:latin typeface="Microsoft Uighur" pitchFamily="2" charset="-78"/>
                <a:cs typeface="B Nazanin" pitchFamily="2" charset="-78"/>
              </a:rPr>
              <a:t>راستاي خدمات </a:t>
            </a:r>
            <a:r>
              <a:rPr lang="ar-SA" sz="3600" b="1" dirty="0" smtClean="0">
                <a:solidFill>
                  <a:schemeClr val="bg1">
                    <a:lumMod val="10000"/>
                  </a:schemeClr>
                </a:solidFill>
                <a:latin typeface="Microsoft Uighur" pitchFamily="2" charset="-78"/>
                <a:cs typeface="B Nazanin" pitchFamily="2" charset="-78"/>
              </a:rPr>
              <a:t>خويش فعاليت‌هاي</a:t>
            </a:r>
            <a:r>
              <a:rPr lang="fa-IR" sz="3600" b="1" dirty="0" smtClean="0">
                <a:solidFill>
                  <a:schemeClr val="bg1">
                    <a:lumMod val="10000"/>
                  </a:schemeClr>
                </a:solidFill>
                <a:latin typeface="Microsoft Uighur" pitchFamily="2" charset="-78"/>
                <a:cs typeface="B Nazanin" pitchFamily="2" charset="-78"/>
              </a:rPr>
              <a:t>ی</a:t>
            </a:r>
            <a:r>
              <a:rPr lang="ar-SA" sz="3600" b="1" dirty="0" smtClean="0">
                <a:solidFill>
                  <a:schemeClr val="bg1">
                    <a:lumMod val="10000"/>
                  </a:schemeClr>
                </a:solidFill>
                <a:latin typeface="Microsoft Uighur" pitchFamily="2" charset="-78"/>
                <a:cs typeface="B Nazanin" pitchFamily="2" charset="-78"/>
              </a:rPr>
              <a:t> را </a:t>
            </a:r>
            <a:r>
              <a:rPr lang="ar-SA" sz="3600" b="1" dirty="0">
                <a:solidFill>
                  <a:schemeClr val="bg1">
                    <a:lumMod val="10000"/>
                  </a:schemeClr>
                </a:solidFill>
                <a:latin typeface="Microsoft Uighur" pitchFamily="2" charset="-78"/>
                <a:cs typeface="B Nazanin" pitchFamily="2" charset="-78"/>
              </a:rPr>
              <a:t>در حوزه‌هاي پژوهشي و فرهنگي به اجرا مي‌گذارد كه اهم فعاليت‌هاي علمي پژوهشي آن را مي‌توان </a:t>
            </a:r>
            <a:r>
              <a:rPr lang="ar-SA" sz="3600" b="1" dirty="0" smtClean="0">
                <a:solidFill>
                  <a:schemeClr val="bg1">
                    <a:lumMod val="10000"/>
                  </a:schemeClr>
                </a:solidFill>
                <a:latin typeface="Microsoft Uighur" pitchFamily="2" charset="-78"/>
                <a:cs typeface="B Nazanin" pitchFamily="2" charset="-78"/>
              </a:rPr>
              <a:t>سازماندهي </a:t>
            </a:r>
            <a:r>
              <a:rPr lang="ar-SA" sz="3600" b="1" dirty="0">
                <a:solidFill>
                  <a:schemeClr val="bg1">
                    <a:lumMod val="10000"/>
                  </a:schemeClr>
                </a:solidFill>
                <a:latin typeface="Microsoft Uighur" pitchFamily="2" charset="-78"/>
                <a:cs typeface="B Nazanin" pitchFamily="2" charset="-78"/>
              </a:rPr>
              <a:t>گروه‌هاي علمي، انتشار كتاب، فراخوان مقاله، راه‌اندازي و اداره سايت سازمان، تنظيم تفاهم نامه با دستگاه‌هاي دولتي و برگزاري همايش‌هاي </a:t>
            </a:r>
            <a:r>
              <a:rPr lang="ar-SA" sz="3600" b="1" dirty="0" smtClean="0">
                <a:solidFill>
                  <a:schemeClr val="bg1">
                    <a:lumMod val="10000"/>
                  </a:schemeClr>
                </a:solidFill>
                <a:latin typeface="Microsoft Uighur" pitchFamily="2" charset="-78"/>
                <a:cs typeface="B Nazanin" pitchFamily="2" charset="-78"/>
              </a:rPr>
              <a:t>علمي</a:t>
            </a:r>
            <a:r>
              <a:rPr lang="fa-IR" sz="3600" b="1" dirty="0" smtClean="0">
                <a:solidFill>
                  <a:schemeClr val="bg1">
                    <a:lumMod val="10000"/>
                  </a:schemeClr>
                </a:solidFill>
                <a:latin typeface="Microsoft Uighur" pitchFamily="2" charset="-78"/>
                <a:cs typeface="B Nazanin" pitchFamily="2" charset="-78"/>
              </a:rPr>
              <a:t>، </a:t>
            </a:r>
            <a:r>
              <a:rPr lang="ar-SA" sz="3600" b="1" dirty="0" smtClean="0">
                <a:solidFill>
                  <a:schemeClr val="bg1">
                    <a:lumMod val="10000"/>
                  </a:schemeClr>
                </a:solidFill>
                <a:latin typeface="Microsoft Uighur" pitchFamily="2" charset="-78"/>
                <a:cs typeface="B Nazanin" pitchFamily="2" charset="-78"/>
              </a:rPr>
              <a:t>برشمرد.</a:t>
            </a:r>
            <a:endParaRPr lang="en-US" sz="36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32101268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132856"/>
            <a:ext cx="7992888" cy="3293209"/>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در زمينه فعاليت‌هاي فرهنگي اين سازمان نيز مي‌توان به </a:t>
            </a:r>
            <a:r>
              <a:rPr lang="ar-SA" sz="3600" b="1" dirty="0" smtClean="0">
                <a:solidFill>
                  <a:schemeClr val="bg1">
                    <a:lumMod val="10000"/>
                  </a:schemeClr>
                </a:solidFill>
                <a:latin typeface="Microsoft Uighur" pitchFamily="2" charset="-78"/>
                <a:cs typeface="B Nazanin" pitchFamily="2" charset="-78"/>
              </a:rPr>
              <a:t>فعاليت‌هاي </a:t>
            </a:r>
            <a:r>
              <a:rPr lang="ar-SA" sz="3600" b="1" dirty="0">
                <a:solidFill>
                  <a:schemeClr val="bg1">
                    <a:lumMod val="10000"/>
                  </a:schemeClr>
                </a:solidFill>
                <a:latin typeface="Microsoft Uighur" pitchFamily="2" charset="-78"/>
                <a:cs typeface="B Nazanin" pitchFamily="2" charset="-78"/>
              </a:rPr>
              <a:t>مراكز قرآن و عترت، انتشار نشريه هم انديشي وحدت حوزه و دانشگاه، برگزاري نشست‌هاي فرهنگي و صدور بيانيه در رابطه با مسائل مهم و حساس كشوري اشاره كرد.</a:t>
            </a:r>
            <a:endParaRPr lang="en-US" sz="3600" b="1" dirty="0">
              <a:solidFill>
                <a:schemeClr val="bg1">
                  <a:lumMod val="10000"/>
                </a:schemeClr>
              </a:solidFill>
              <a:latin typeface="Microsoft Uighur" pitchFamily="2" charset="-78"/>
              <a:cs typeface="B Nazanin" pitchFamily="2" charset="-78"/>
            </a:endParaRPr>
          </a:p>
          <a:p>
            <a:pPr algn="just"/>
            <a:endParaRPr lang="fa-IR" sz="2800" dirty="0">
              <a:latin typeface="Microsoft Uighur" pitchFamily="2" charset="-78"/>
              <a:cs typeface="Microsoft Uighur" pitchFamily="2" charset="-78"/>
            </a:endParaRPr>
          </a:p>
        </p:txBody>
      </p:sp>
    </p:spTree>
    <p:extLst>
      <p:ext uri="{BB962C8B-B14F-4D97-AF65-F5344CB8AC3E}">
        <p14:creationId xmlns:p14="http://schemas.microsoft.com/office/powerpoint/2010/main" val="3857854297"/>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4" name="Flowchart: Card 3"/>
          <p:cNvSpPr/>
          <p:nvPr/>
        </p:nvSpPr>
        <p:spPr>
          <a:xfrm>
            <a:off x="251520" y="312269"/>
            <a:ext cx="8496944" cy="5976664"/>
          </a:xfrm>
          <a:prstGeom prst="flowChartPunchedCard">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TextBox 4"/>
          <p:cNvSpPr txBox="1"/>
          <p:nvPr/>
        </p:nvSpPr>
        <p:spPr>
          <a:xfrm>
            <a:off x="467544" y="553695"/>
            <a:ext cx="8136904" cy="5232202"/>
          </a:xfrm>
          <a:prstGeom prst="rect">
            <a:avLst/>
          </a:prstGeom>
          <a:noFill/>
        </p:spPr>
        <p:txBody>
          <a:bodyPr wrap="square" rtlCol="1">
            <a:spAutoFit/>
          </a:bodyPr>
          <a:lstStyle/>
          <a:p>
            <a:pPr algn="just"/>
            <a:r>
              <a:rPr lang="ar-SA" sz="2700" b="1" dirty="0">
                <a:solidFill>
                  <a:schemeClr val="bg1"/>
                </a:solidFill>
                <a:latin typeface="Microsoft Uighur" pitchFamily="2" charset="-78"/>
                <a:cs typeface="B Nazanin" pitchFamily="2" charset="-78"/>
              </a:rPr>
              <a:t>در آئين نامه مصوب شوراي عالي انقلاب فرهنگي </a:t>
            </a:r>
            <a:r>
              <a:rPr lang="ar-SA" sz="2700" b="1" dirty="0" smtClean="0">
                <a:solidFill>
                  <a:schemeClr val="bg1"/>
                </a:solidFill>
                <a:latin typeface="Microsoft Uighur" pitchFamily="2" charset="-78"/>
                <a:cs typeface="B Nazanin" pitchFamily="2" charset="-78"/>
              </a:rPr>
              <a:t>درباره </a:t>
            </a:r>
            <a:endParaRPr lang="fa-IR" sz="2700" b="1" dirty="0" smtClean="0">
              <a:solidFill>
                <a:schemeClr val="bg1"/>
              </a:solidFill>
              <a:latin typeface="Microsoft Uighur" pitchFamily="2" charset="-78"/>
              <a:cs typeface="B Nazanin" pitchFamily="2" charset="-78"/>
            </a:endParaRPr>
          </a:p>
          <a:p>
            <a:pPr algn="just"/>
            <a:r>
              <a:rPr lang="ar-SA" sz="2700" b="1" dirty="0" smtClean="0">
                <a:solidFill>
                  <a:schemeClr val="bg1"/>
                </a:solidFill>
                <a:latin typeface="Microsoft Uighur" pitchFamily="2" charset="-78"/>
                <a:cs typeface="B Nazanin" pitchFamily="2" charset="-78"/>
              </a:rPr>
              <a:t>اهداف </a:t>
            </a:r>
            <a:r>
              <a:rPr lang="ar-SA" sz="2700" b="1" dirty="0">
                <a:solidFill>
                  <a:schemeClr val="bg1"/>
                </a:solidFill>
                <a:latin typeface="Microsoft Uighur" pitchFamily="2" charset="-78"/>
                <a:cs typeface="B Nazanin" pitchFamily="2" charset="-78"/>
              </a:rPr>
              <a:t>و وظايف بسيج اساتيد، </a:t>
            </a:r>
            <a:r>
              <a:rPr lang="fa-IR" sz="2700" b="1" dirty="0" smtClean="0">
                <a:solidFill>
                  <a:schemeClr val="bg1"/>
                </a:solidFill>
                <a:latin typeface="Microsoft Uighur" pitchFamily="2" charset="-78"/>
                <a:cs typeface="B Nazanin" pitchFamily="2" charset="-78"/>
              </a:rPr>
              <a:t>آمده است</a:t>
            </a:r>
            <a:r>
              <a:rPr lang="ar-SA" sz="2700" b="1" dirty="0" smtClean="0">
                <a:solidFill>
                  <a:schemeClr val="bg1"/>
                </a:solidFill>
                <a:latin typeface="Microsoft Uighur" pitchFamily="2" charset="-78"/>
                <a:cs typeface="B Nazanin" pitchFamily="2" charset="-78"/>
              </a:rPr>
              <a:t>:</a:t>
            </a:r>
            <a:endParaRPr lang="fa-IR" sz="2700" b="1"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smtClean="0">
                <a:solidFill>
                  <a:schemeClr val="bg1"/>
                </a:solidFill>
                <a:latin typeface="Microsoft Uighur" pitchFamily="2" charset="-78"/>
                <a:cs typeface="B Nazanin" pitchFamily="2" charset="-78"/>
              </a:rPr>
              <a:t>تحقق دستورات</a:t>
            </a:r>
            <a:r>
              <a:rPr lang="fa-IR" sz="2800" dirty="0" smtClean="0">
                <a:solidFill>
                  <a:schemeClr val="bg1"/>
                </a:solidFill>
                <a:latin typeface="Microsoft Uighur" pitchFamily="2" charset="-78"/>
                <a:cs typeface="B Nazanin" pitchFamily="2" charset="-78"/>
              </a:rPr>
              <a:t> </a:t>
            </a:r>
            <a:r>
              <a:rPr lang="ar-SA" sz="2800" dirty="0" smtClean="0">
                <a:solidFill>
                  <a:schemeClr val="bg1"/>
                </a:solidFill>
                <a:latin typeface="Microsoft Uighur" pitchFamily="2" charset="-78"/>
                <a:cs typeface="B Nazanin" pitchFamily="2" charset="-78"/>
              </a:rPr>
              <a:t>و </a:t>
            </a:r>
            <a:r>
              <a:rPr lang="ar-SA" sz="2800" dirty="0">
                <a:solidFill>
                  <a:schemeClr val="bg1"/>
                </a:solidFill>
                <a:latin typeface="Microsoft Uighur" pitchFamily="2" charset="-78"/>
                <a:cs typeface="B Nazanin" pitchFamily="2" charset="-78"/>
              </a:rPr>
              <a:t>رهنمودهاي امام </a:t>
            </a:r>
            <a:r>
              <a:rPr lang="ar-SA" sz="2800" dirty="0" smtClean="0">
                <a:solidFill>
                  <a:schemeClr val="bg1"/>
                </a:solidFill>
                <a:latin typeface="Microsoft Uighur" pitchFamily="2" charset="-78"/>
                <a:cs typeface="B Nazanin" pitchFamily="2" charset="-78"/>
              </a:rPr>
              <a:t>خميني</a:t>
            </a:r>
            <a:r>
              <a:rPr lang="fa-IR" sz="2800" dirty="0" smtClean="0">
                <a:solidFill>
                  <a:schemeClr val="bg1"/>
                </a:solidFill>
                <a:latin typeface="Microsoft Uighur" pitchFamily="2" charset="-78"/>
                <a:cs typeface="B Nazanin" pitchFamily="2" charset="-78"/>
              </a:rPr>
              <a:t> </a:t>
            </a:r>
            <a:r>
              <a:rPr lang="ar-SA" sz="2800" dirty="0" smtClean="0">
                <a:solidFill>
                  <a:schemeClr val="bg1"/>
                </a:solidFill>
                <a:latin typeface="Microsoft Uighur" pitchFamily="2" charset="-78"/>
                <a:cs typeface="B Nazanin" pitchFamily="2" charset="-78"/>
              </a:rPr>
              <a:t>(ره)</a:t>
            </a:r>
            <a:r>
              <a:rPr lang="fa-IR" sz="2800" dirty="0" smtClean="0">
                <a:solidFill>
                  <a:schemeClr val="bg1"/>
                </a:solidFill>
                <a:latin typeface="Microsoft Uighur" pitchFamily="2" charset="-78"/>
                <a:cs typeface="B Nazanin" pitchFamily="2" charset="-78"/>
              </a:rPr>
              <a:t> </a:t>
            </a:r>
            <a:r>
              <a:rPr lang="ar-SA" sz="2800" dirty="0" smtClean="0">
                <a:solidFill>
                  <a:schemeClr val="bg1"/>
                </a:solidFill>
                <a:latin typeface="Microsoft Uighur" pitchFamily="2" charset="-78"/>
                <a:cs typeface="B Nazanin" pitchFamily="2" charset="-78"/>
              </a:rPr>
              <a:t>و </a:t>
            </a:r>
            <a:r>
              <a:rPr lang="ar-SA" sz="2800" dirty="0">
                <a:solidFill>
                  <a:schemeClr val="bg1"/>
                </a:solidFill>
                <a:latin typeface="Microsoft Uighur" pitchFamily="2" charset="-78"/>
                <a:cs typeface="B Nazanin" pitchFamily="2" charset="-78"/>
              </a:rPr>
              <a:t>مقام معظم رهبري در دانشگاه ها</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بسط فرهنگ و تفكر بسيجي در هيئت‌هاي علمي دانشگاه‌ها</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دفاع از ارزش‌ها و دستاوردهاي انقلاب اسلامي</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كمك به ايجاد زمينه مناسب براي تلاش‌هاي علمي و پژوهشي</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ارتقاي انديشه و توسعه خدمت به كشور در دانشگاه‌ها</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كمك به ارتقاي معرفت و آگاهي ديني و تحقق وحدت حوزه و دانشگاه</a:t>
            </a:r>
            <a:endParaRPr lang="en-US" sz="2800" dirty="0">
              <a:solidFill>
                <a:schemeClr val="bg1"/>
              </a:solidFill>
              <a:latin typeface="Microsoft Uighur" pitchFamily="2" charset="-78"/>
              <a:cs typeface="B Nazanin" pitchFamily="2" charset="-78"/>
            </a:endParaRPr>
          </a:p>
          <a:p>
            <a:pPr marL="514350" indent="-514350" algn="just">
              <a:buFont typeface="+mj-lt"/>
              <a:buAutoNum type="arabicPeriod"/>
            </a:pPr>
            <a:r>
              <a:rPr lang="ar-SA" sz="2800" dirty="0">
                <a:solidFill>
                  <a:schemeClr val="bg1"/>
                </a:solidFill>
                <a:latin typeface="Microsoft Uighur" pitchFamily="2" charset="-78"/>
                <a:cs typeface="B Nazanin" pitchFamily="2" charset="-78"/>
              </a:rPr>
              <a:t>مشاركت در انجام تحقيقات مورد نياز كشور از طريق برقراري ارتباط و همكاري با سازمان‌ها و نهادهاي دولتي، خصوصي و </a:t>
            </a:r>
            <a:r>
              <a:rPr lang="ar-SA" sz="2800" dirty="0" smtClean="0">
                <a:solidFill>
                  <a:schemeClr val="bg1"/>
                </a:solidFill>
                <a:latin typeface="Microsoft Uighur" pitchFamily="2" charset="-78"/>
                <a:cs typeface="B Nazanin" pitchFamily="2" charset="-78"/>
              </a:rPr>
              <a:t>دانشگاهي</a:t>
            </a:r>
            <a:endParaRPr lang="en-US" sz="2800" dirty="0">
              <a:solidFill>
                <a:schemeClr val="bg1"/>
              </a:solidFill>
              <a:latin typeface="Microsoft Uighur" pitchFamily="2" charset="-78"/>
              <a:cs typeface="B Nazanin" pitchFamily="2" charset="-78"/>
            </a:endParaRPr>
          </a:p>
        </p:txBody>
      </p:sp>
    </p:spTree>
    <p:extLst>
      <p:ext uri="{BB962C8B-B14F-4D97-AF65-F5344CB8AC3E}">
        <p14:creationId xmlns:p14="http://schemas.microsoft.com/office/powerpoint/2010/main" val="27527645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91047"/>
            <a:ext cx="8676456" cy="5078313"/>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مقام معظم رهبري بر توسعه سازمان بسيج اساتيد </a:t>
            </a:r>
            <a:r>
              <a:rPr lang="ar-SA" sz="3600" b="1" dirty="0" smtClean="0">
                <a:solidFill>
                  <a:schemeClr val="bg1">
                    <a:lumMod val="10000"/>
                  </a:schemeClr>
                </a:solidFill>
                <a:latin typeface="Microsoft Uighur" pitchFamily="2" charset="-78"/>
                <a:cs typeface="B Nazanin" pitchFamily="2" charset="-78"/>
              </a:rPr>
              <a:t>تأكيد </a:t>
            </a:r>
            <a:r>
              <a:rPr lang="ar-SA" sz="3600" b="1" dirty="0">
                <a:solidFill>
                  <a:schemeClr val="bg1">
                    <a:lumMod val="10000"/>
                  </a:schemeClr>
                </a:solidFill>
                <a:latin typeface="Microsoft Uighur" pitchFamily="2" charset="-78"/>
                <a:cs typeface="B Nazanin" pitchFamily="2" charset="-78"/>
              </a:rPr>
              <a:t>نموده و فرموده‌اند: «من توصيه‌ام اين است كه هر چه ممكن است مجموعه‌ي اساتيد بسيجي را با همين نام توسعه بدهيد. حالا مجموعه اساتيد مؤمن ما در دانشگاه‌ها هستند. البته مجموعه بسيج منحصراً كساني نيستند كه در دانشگاه‌هاي ما از ايمان و انگيزه معنوي برخوردارند. </a:t>
            </a:r>
            <a:r>
              <a:rPr lang="ar-SA" sz="3600" b="1" dirty="0" smtClean="0">
                <a:solidFill>
                  <a:schemeClr val="bg1">
                    <a:lumMod val="10000"/>
                  </a:schemeClr>
                </a:solidFill>
                <a:latin typeface="Microsoft Uighur" pitchFamily="2" charset="-78"/>
                <a:cs typeface="B Nazanin" pitchFamily="2" charset="-78"/>
              </a:rPr>
              <a:t>بحمدالله </a:t>
            </a:r>
            <a:r>
              <a:rPr lang="ar-SA" sz="3600" b="1" dirty="0">
                <a:solidFill>
                  <a:schemeClr val="bg1">
                    <a:lumMod val="10000"/>
                  </a:schemeClr>
                </a:solidFill>
                <a:latin typeface="Microsoft Uighur" pitchFamily="2" charset="-78"/>
                <a:cs typeface="B Nazanin" pitchFamily="2" charset="-78"/>
              </a:rPr>
              <a:t>امروز فضاي كشور شاهد اساتيد بسيار فراواني است كه داراي ايمانند. </a:t>
            </a:r>
            <a:endParaRPr lang="fa-IR" sz="3600" b="1" dirty="0" smtClean="0">
              <a:solidFill>
                <a:schemeClr val="bg1">
                  <a:lumMod val="10000"/>
                </a:schemeClr>
              </a:solidFill>
              <a:latin typeface="Microsoft Uighur" pitchFamily="2" charset="-78"/>
              <a:cs typeface="B Nazanin" pitchFamily="2" charset="-78"/>
            </a:endParaRPr>
          </a:p>
          <a:p>
            <a:pPr algn="l"/>
            <a:r>
              <a:rPr lang="ar-SA" sz="3600" b="1" dirty="0" smtClean="0">
                <a:solidFill>
                  <a:schemeClr val="bg1">
                    <a:lumMod val="10000"/>
                  </a:schemeClr>
                </a:solidFill>
                <a:latin typeface="Microsoft Uighur" pitchFamily="2" charset="-78"/>
                <a:cs typeface="B Nazanin" pitchFamily="2" charset="-78"/>
              </a:rPr>
              <a:t>اين </a:t>
            </a:r>
            <a:r>
              <a:rPr lang="ar-SA" sz="3600" b="1" dirty="0">
                <a:solidFill>
                  <a:schemeClr val="bg1">
                    <a:lumMod val="10000"/>
                  </a:schemeClr>
                </a:solidFill>
                <a:latin typeface="Microsoft Uighur" pitchFamily="2" charset="-78"/>
                <a:cs typeface="B Nazanin" pitchFamily="2" charset="-78"/>
              </a:rPr>
              <a:t>معناي بسيج است</a:t>
            </a:r>
            <a:r>
              <a:rPr lang="ar-SA" sz="3600" b="1" dirty="0" smtClean="0">
                <a:solidFill>
                  <a:schemeClr val="bg1">
                    <a:lumMod val="10000"/>
                  </a:schemeClr>
                </a:solidFill>
                <a:latin typeface="Microsoft Uighur" pitchFamily="2" charset="-78"/>
                <a:cs typeface="B Nazanin" pitchFamily="2" charset="-78"/>
              </a:rPr>
              <a:t>.»</a:t>
            </a:r>
            <a:endParaRPr lang="en-US" sz="36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73632663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274838"/>
            <a:ext cx="8856984" cy="4031873"/>
          </a:xfrm>
          <a:prstGeom prst="rect">
            <a:avLst/>
          </a:prstGeom>
        </p:spPr>
        <p:txBody>
          <a:bodyPr wrap="square">
            <a:spAutoFit/>
          </a:bodyPr>
          <a:lstStyle/>
          <a:p>
            <a:pPr algn="just"/>
            <a:r>
              <a:rPr lang="fa-IR" sz="3200" b="1" dirty="0">
                <a:cs typeface="B Nazanin" pitchFamily="2" charset="-78"/>
              </a:rPr>
              <a:t>جذب، آموزش، سازماندهی، تجهیز، حفظ انسجام و تشکیل هسته های علمی، پژوهشی اساتید دانشگاه به منظور حفظ انقلاب اسلامی از طریق ایجاد آمادگیهای لازم جهت مقابله با سه طیف </a:t>
            </a:r>
            <a:r>
              <a:rPr lang="fa-IR" sz="3200" b="1" dirty="0" smtClean="0">
                <a:cs typeface="B Nazanin" pitchFamily="2" charset="-78"/>
              </a:rPr>
              <a:t>تهدید</a:t>
            </a:r>
            <a:r>
              <a:rPr lang="en-US" sz="3200" b="1" dirty="0" smtClean="0">
                <a:cs typeface="B Nazanin" pitchFamily="2" charset="-78"/>
              </a:rPr>
              <a:t> </a:t>
            </a:r>
            <a:r>
              <a:rPr lang="fa-IR" sz="3200" b="1" dirty="0" smtClean="0">
                <a:cs typeface="B Nazanin" pitchFamily="2" charset="-78"/>
              </a:rPr>
              <a:t>(</a:t>
            </a:r>
            <a:r>
              <a:rPr lang="fa-IR" sz="3200" b="1" dirty="0">
                <a:cs typeface="B Nazanin" pitchFamily="2" charset="-78"/>
              </a:rPr>
              <a:t>سخت، نیمه سخت و نرم) و توسعه و تعمیق انقلاب اسلامی از طریق کمک به انقلابی سازی و کارآمدسازی حاکمیت و سازندگی و آبادانی کشور و کمک به مدیریت و هدایت تحول علمی و جنبش نرم افزاری و اسلامی نمودن دانشگاهها در چارچوب ضوابط و مقررات.</a:t>
            </a:r>
            <a:endParaRPr lang="en-US" sz="3200" b="1" dirty="0">
              <a:cs typeface="B Nazanin" pitchFamily="2" charset="-78"/>
            </a:endParaRPr>
          </a:p>
        </p:txBody>
      </p:sp>
      <p:sp>
        <p:nvSpPr>
          <p:cNvPr id="3" name="Rectangle 2"/>
          <p:cNvSpPr/>
          <p:nvPr/>
        </p:nvSpPr>
        <p:spPr>
          <a:xfrm>
            <a:off x="4283968" y="404664"/>
            <a:ext cx="4572000" cy="707886"/>
          </a:xfrm>
          <a:prstGeom prst="rect">
            <a:avLst/>
          </a:prstGeom>
        </p:spPr>
        <p:txBody>
          <a:bodyPr>
            <a:spAutoFit/>
          </a:bodyPr>
          <a:lstStyle/>
          <a:p>
            <a:r>
              <a:rPr lang="fa-IR" sz="4000" dirty="0" smtClean="0">
                <a:solidFill>
                  <a:schemeClr val="bg1">
                    <a:lumMod val="10000"/>
                  </a:schemeClr>
                </a:solidFill>
                <a:cs typeface="B Titr" pitchFamily="2" charset="-78"/>
              </a:rPr>
              <a:t>مأموریت:</a:t>
            </a:r>
            <a:endParaRPr lang="en-US" sz="4000" dirty="0">
              <a:solidFill>
                <a:schemeClr val="bg1">
                  <a:lumMod val="10000"/>
                </a:schemeClr>
              </a:solidFill>
              <a:cs typeface="B Titr" pitchFamily="2" charset="-78"/>
            </a:endParaRPr>
          </a:p>
        </p:txBody>
      </p:sp>
    </p:spTree>
    <p:extLst>
      <p:ext uri="{BB962C8B-B14F-4D97-AF65-F5344CB8AC3E}">
        <p14:creationId xmlns:p14="http://schemas.microsoft.com/office/powerpoint/2010/main" val="26577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2967335"/>
            <a:ext cx="7488832" cy="1323439"/>
          </a:xfrm>
          <a:prstGeom prst="rect">
            <a:avLst/>
          </a:prstGeom>
          <a:noFill/>
        </p:spPr>
        <p:txBody>
          <a:bodyPr wrap="square" lIns="91440" tIns="45720" rIns="91440" bIns="45720">
            <a:spAutoFit/>
          </a:bodyPr>
          <a:lstStyle/>
          <a:p>
            <a:pPr algn="ctr"/>
            <a:r>
              <a:rPr lang="fa-IR" sz="8000" b="1" dirty="0" smtClean="0">
                <a:effectLst>
                  <a:outerShdw blurRad="38100" dist="38100" dir="2700000" algn="tl">
                    <a:srgbClr val="000000">
                      <a:alpha val="43137"/>
                    </a:srgbClr>
                  </a:outerShdw>
                </a:effectLst>
                <a:cs typeface="B Titr" pitchFamily="2" charset="-78"/>
              </a:rPr>
              <a:t>در باره بسیج اساتید</a:t>
            </a:r>
            <a:endParaRPr lang="en-US" sz="8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cs typeface="B Titr" pitchFamily="2" charset="-78"/>
            </a:endParaRPr>
          </a:p>
        </p:txBody>
      </p:sp>
    </p:spTree>
    <p:extLst>
      <p:ext uri="{BB962C8B-B14F-4D97-AF65-F5344CB8AC3E}">
        <p14:creationId xmlns:p14="http://schemas.microsoft.com/office/powerpoint/2010/main" val="1072032224"/>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50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par>
                          <p:cTn id="10" fill="hold">
                            <p:stCondLst>
                              <p:cond delay="1000"/>
                            </p:stCondLst>
                            <p:childTnLst>
                              <p:par>
                                <p:cTn id="11" presetID="32" presetClass="emph" presetSubtype="0" fill="hold" grpId="0" nodeType="afterEffect">
                                  <p:stCondLst>
                                    <p:cond delay="1000"/>
                                  </p:stCondLst>
                                  <p:childTnLst>
                                    <p:animRot by="120000">
                                      <p:cBhvr>
                                        <p:cTn id="12" dur="100" fill="hold">
                                          <p:stCondLst>
                                            <p:cond delay="0"/>
                                          </p:stCondLst>
                                        </p:cTn>
                                        <p:tgtEl>
                                          <p:spTgt spid="2">
                                            <p:txEl>
                                              <p:pRg st="0" end="0"/>
                                            </p:txEl>
                                          </p:spTgt>
                                        </p:tgtEl>
                                        <p:attrNameLst>
                                          <p:attrName>r</p:attrName>
                                        </p:attrNameLst>
                                      </p:cBhvr>
                                    </p:animRot>
                                    <p:animRot by="-240000">
                                      <p:cBhvr>
                                        <p:cTn id="13" dur="200" fill="hold">
                                          <p:stCondLst>
                                            <p:cond delay="200"/>
                                          </p:stCondLst>
                                        </p:cTn>
                                        <p:tgtEl>
                                          <p:spTgt spid="2">
                                            <p:txEl>
                                              <p:pRg st="0" end="0"/>
                                            </p:txEl>
                                          </p:spTgt>
                                        </p:tgtEl>
                                        <p:attrNameLst>
                                          <p:attrName>r</p:attrName>
                                        </p:attrNameLst>
                                      </p:cBhvr>
                                    </p:animRot>
                                    <p:animRot by="240000">
                                      <p:cBhvr>
                                        <p:cTn id="14" dur="200" fill="hold">
                                          <p:stCondLst>
                                            <p:cond delay="400"/>
                                          </p:stCondLst>
                                        </p:cTn>
                                        <p:tgtEl>
                                          <p:spTgt spid="2">
                                            <p:txEl>
                                              <p:pRg st="0" end="0"/>
                                            </p:txEl>
                                          </p:spTgt>
                                        </p:tgtEl>
                                        <p:attrNameLst>
                                          <p:attrName>r</p:attrName>
                                        </p:attrNameLst>
                                      </p:cBhvr>
                                    </p:animRot>
                                    <p:animRot by="-240000">
                                      <p:cBhvr>
                                        <p:cTn id="15" dur="200" fill="hold">
                                          <p:stCondLst>
                                            <p:cond delay="600"/>
                                          </p:stCondLst>
                                        </p:cTn>
                                        <p:tgtEl>
                                          <p:spTgt spid="2">
                                            <p:txEl>
                                              <p:pRg st="0" end="0"/>
                                            </p:txEl>
                                          </p:spTgt>
                                        </p:tgtEl>
                                        <p:attrNameLst>
                                          <p:attrName>r</p:attrName>
                                        </p:attrNameLst>
                                      </p:cBhvr>
                                    </p:animRot>
                                    <p:animRot by="120000">
                                      <p:cBhvr>
                                        <p:cTn id="16" dur="200" fill="hold">
                                          <p:stCondLst>
                                            <p:cond delay="800"/>
                                          </p:stCondLst>
                                        </p:cTn>
                                        <p:tgtEl>
                                          <p:spTgt spid="2">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3968" y="404664"/>
            <a:ext cx="4572000" cy="707886"/>
          </a:xfrm>
          <a:prstGeom prst="rect">
            <a:avLst/>
          </a:prstGeom>
        </p:spPr>
        <p:txBody>
          <a:bodyPr>
            <a:spAutoFit/>
          </a:bodyPr>
          <a:lstStyle/>
          <a:p>
            <a:r>
              <a:rPr lang="fa-IR" sz="4000" dirty="0">
                <a:solidFill>
                  <a:schemeClr val="bg1">
                    <a:lumMod val="10000"/>
                  </a:schemeClr>
                </a:solidFill>
                <a:cs typeface="B Titr" pitchFamily="2" charset="-78"/>
              </a:rPr>
              <a:t>وظایف کلی:</a:t>
            </a:r>
            <a:endParaRPr lang="en-US" sz="4000" dirty="0">
              <a:solidFill>
                <a:schemeClr val="bg1">
                  <a:lumMod val="10000"/>
                </a:schemeClr>
              </a:solidFill>
              <a:cs typeface="B Titr" pitchFamily="2" charset="-78"/>
            </a:endParaRPr>
          </a:p>
        </p:txBody>
      </p:sp>
      <p:sp>
        <p:nvSpPr>
          <p:cNvPr id="3" name="Rectangle 2"/>
          <p:cNvSpPr/>
          <p:nvPr/>
        </p:nvSpPr>
        <p:spPr>
          <a:xfrm>
            <a:off x="107504" y="1740872"/>
            <a:ext cx="8748464" cy="4401205"/>
          </a:xfrm>
          <a:prstGeom prst="rect">
            <a:avLst/>
          </a:prstGeom>
        </p:spPr>
        <p:txBody>
          <a:bodyPr wrap="square">
            <a:spAutoFit/>
          </a:bodyPr>
          <a:lstStyle/>
          <a:p>
            <a:pPr marL="457200" lvl="0" indent="-457200" algn="just">
              <a:buFont typeface="+mj-lt"/>
              <a:buAutoNum type="arabicPeriod"/>
            </a:pPr>
            <a:r>
              <a:rPr lang="fa-IR" sz="2000" b="1" dirty="0" smtClean="0">
                <a:solidFill>
                  <a:schemeClr val="bg1">
                    <a:lumMod val="10000"/>
                  </a:schemeClr>
                </a:solidFill>
                <a:cs typeface="B Nazanin" pitchFamily="2" charset="-78"/>
              </a:rPr>
              <a:t>یافتن و جذب دانه به دانه اساتید متدین، انقلابی و کارآمد به منظور ایجاد عمق استراتژیک </a:t>
            </a:r>
            <a:r>
              <a:rPr lang="fa-IR" sz="2000" b="1" dirty="0">
                <a:solidFill>
                  <a:schemeClr val="bg1">
                    <a:lumMod val="10000"/>
                  </a:schemeClr>
                </a:solidFill>
                <a:cs typeface="B Nazanin" pitchFamily="2" charset="-78"/>
              </a:rPr>
              <a:t>برای حفظ، توسعه و تعمیق انقلاب اسلامی در محیط دانشگاه و جامعه.</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شناخت و جذب اساتید زمینه دار برای پیوستن به بسیج اساتید و آغاز تعمیق معرفت دینی و سیاسی در بین آنان.</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ایجاد حلقه های وصل به دانشجویان و بدنه دانشگاهی و اجتماع از طریق بسیج اساتید.</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انجام اقدامات علمی</a:t>
            </a:r>
            <a:r>
              <a:rPr lang="fa-IR" sz="2000" b="1" dirty="0" smtClean="0">
                <a:solidFill>
                  <a:schemeClr val="bg1">
                    <a:lumMod val="10000"/>
                  </a:schemeClr>
                </a:solidFill>
                <a:cs typeface="B Nazanin" pitchFamily="2" charset="-78"/>
              </a:rPr>
              <a:t>، پژوهشی</a:t>
            </a:r>
            <a:r>
              <a:rPr lang="fa-IR" sz="2000" b="1" dirty="0">
                <a:solidFill>
                  <a:schemeClr val="bg1">
                    <a:lumMod val="10000"/>
                  </a:schemeClr>
                </a:solidFill>
                <a:cs typeface="B Nazanin" pitchFamily="2" charset="-78"/>
              </a:rPr>
              <a:t>، فرهنگی، تبلیغاتی به منظور توسعه و ترویج فرهنگ اصیل شیعی</a:t>
            </a:r>
            <a:r>
              <a:rPr lang="fa-IR" sz="2000" b="1" dirty="0" smtClean="0">
                <a:solidFill>
                  <a:schemeClr val="bg1">
                    <a:lumMod val="10000"/>
                  </a:schemeClr>
                </a:solidFill>
                <a:cs typeface="B Nazanin" pitchFamily="2" charset="-78"/>
              </a:rPr>
              <a:t>، تفکر </a:t>
            </a:r>
            <a:r>
              <a:rPr lang="fa-IR" sz="2000" b="1" dirty="0">
                <a:solidFill>
                  <a:schemeClr val="bg1">
                    <a:lumMod val="10000"/>
                  </a:schemeClr>
                </a:solidFill>
                <a:cs typeface="B Nazanin" pitchFamily="2" charset="-78"/>
              </a:rPr>
              <a:t>کارآمد سازی نظام و مقابله با تهاجمات فرهنگی و ترویج افکار و اندیشه های حضرت امام خمینی (ره) و مقام معظم رهبری (مدظله) برای ساختن کشور اسلامی و ایجاد الگو برای مسلمانان عالم.</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شناخت شبهات، تهدیدات فرهنگی آشکار و پنهان دشمن و برنامه ریزی و هدایت توانمندیهای فرهنگی بسیج اساتید جهت توسعه و تعمیق معرفت دینی و ارزشها و باورها و پاسخگویی و مقابله بموقع و مناسب نسبت به آنها برای مدت کلان در سخترین شرایط.</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تشکیل و توسعه هسته های علمی و پژوهشی اساتید و استفاده از فن آوری، ابزار و روشهای نوین در تحقیقات و پژوهش ها در جهت توسعه علمی و جنبش نرم افزاری.</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1759524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3968" y="404664"/>
            <a:ext cx="4572000" cy="707886"/>
          </a:xfrm>
          <a:prstGeom prst="rect">
            <a:avLst/>
          </a:prstGeom>
        </p:spPr>
        <p:txBody>
          <a:bodyPr>
            <a:spAutoFit/>
          </a:bodyPr>
          <a:lstStyle/>
          <a:p>
            <a:r>
              <a:rPr lang="fa-IR" sz="4000" dirty="0">
                <a:solidFill>
                  <a:schemeClr val="bg1">
                    <a:lumMod val="10000"/>
                  </a:schemeClr>
                </a:solidFill>
                <a:cs typeface="B Titr" pitchFamily="2" charset="-78"/>
              </a:rPr>
              <a:t>وظایف کلی:</a:t>
            </a:r>
            <a:endParaRPr lang="en-US" sz="4000" dirty="0">
              <a:solidFill>
                <a:schemeClr val="bg1">
                  <a:lumMod val="10000"/>
                </a:schemeClr>
              </a:solidFill>
              <a:cs typeface="B Titr" pitchFamily="2" charset="-78"/>
            </a:endParaRPr>
          </a:p>
        </p:txBody>
      </p:sp>
      <p:sp>
        <p:nvSpPr>
          <p:cNvPr id="3" name="Rectangle 2"/>
          <p:cNvSpPr/>
          <p:nvPr/>
        </p:nvSpPr>
        <p:spPr>
          <a:xfrm>
            <a:off x="251520" y="1729839"/>
            <a:ext cx="8604448" cy="3785652"/>
          </a:xfrm>
          <a:prstGeom prst="rect">
            <a:avLst/>
          </a:prstGeom>
        </p:spPr>
        <p:txBody>
          <a:bodyPr wrap="square">
            <a:spAutoFit/>
          </a:bodyPr>
          <a:lstStyle/>
          <a:p>
            <a:pPr marL="449263" lvl="0" indent="-449263" algn="just"/>
            <a:r>
              <a:rPr lang="fa-IR" sz="2000" b="1" dirty="0" smtClean="0">
                <a:solidFill>
                  <a:schemeClr val="bg1">
                    <a:lumMod val="10000"/>
                  </a:schemeClr>
                </a:solidFill>
                <a:cs typeface="B Nazanin" pitchFamily="2" charset="-78"/>
              </a:rPr>
              <a:t>7.    ایجاد </a:t>
            </a:r>
            <a:r>
              <a:rPr lang="fa-IR" sz="2000" b="1" dirty="0">
                <a:solidFill>
                  <a:schemeClr val="bg1">
                    <a:lumMod val="10000"/>
                  </a:schemeClr>
                </a:solidFill>
                <a:cs typeface="B Nazanin" pitchFamily="2" charset="-78"/>
              </a:rPr>
              <a:t>تعامل با سطوح مختلف مدیریتی، علمی، اجرایی و نظارتی دانشگاه در اسلامی و کارآمد نمودن و ایجاد عمق ارتباط و همراهی با تشکلهای دینی همراه و منفصل نمودن جریانات غیر دینی با ایجاد شبکه های متصل به هم در سطح دانشگاه.</a:t>
            </a:r>
            <a:endParaRPr lang="en-US" sz="2000" b="1" dirty="0">
              <a:solidFill>
                <a:schemeClr val="bg1">
                  <a:lumMod val="10000"/>
                </a:schemeClr>
              </a:solidFill>
              <a:cs typeface="B Nazanin" pitchFamily="2" charset="-78"/>
            </a:endParaRPr>
          </a:p>
          <a:p>
            <a:pPr marL="449263" lvl="0" indent="-449263" algn="just"/>
            <a:r>
              <a:rPr lang="fa-IR" sz="2000" b="1" dirty="0" smtClean="0">
                <a:solidFill>
                  <a:schemeClr val="bg1">
                    <a:lumMod val="10000"/>
                  </a:schemeClr>
                </a:solidFill>
                <a:cs typeface="B Nazanin" pitchFamily="2" charset="-78"/>
              </a:rPr>
              <a:t>8.    ایجاد </a:t>
            </a:r>
            <a:r>
              <a:rPr lang="fa-IR" sz="2000" b="1" dirty="0">
                <a:solidFill>
                  <a:schemeClr val="bg1">
                    <a:lumMod val="10000"/>
                  </a:schemeClr>
                </a:solidFill>
                <a:cs typeface="B Nazanin" pitchFamily="2" charset="-78"/>
              </a:rPr>
              <a:t>تعاملات سازمانی با بسیج دانشجویی دانشگاه در راستای تقویت و حضور بسیج در مراکز آموزش عالی و فضاسازی فرهنگی و ایجاد جو غالب ارزشی</a:t>
            </a:r>
            <a:endParaRPr lang="en-US" sz="2000" b="1" dirty="0">
              <a:solidFill>
                <a:schemeClr val="bg1">
                  <a:lumMod val="10000"/>
                </a:schemeClr>
              </a:solidFill>
              <a:cs typeface="B Nazanin" pitchFamily="2" charset="-78"/>
            </a:endParaRPr>
          </a:p>
          <a:p>
            <a:pPr marL="449263" lvl="0" indent="-449263" algn="just"/>
            <a:r>
              <a:rPr lang="fa-IR" sz="2000" b="1" dirty="0" smtClean="0">
                <a:solidFill>
                  <a:schemeClr val="bg1">
                    <a:lumMod val="10000"/>
                  </a:schemeClr>
                </a:solidFill>
                <a:cs typeface="B Nazanin" pitchFamily="2" charset="-78"/>
              </a:rPr>
              <a:t>9.    اداره</a:t>
            </a:r>
            <a:r>
              <a:rPr lang="fa-IR" sz="2000" b="1" dirty="0">
                <a:solidFill>
                  <a:schemeClr val="bg1">
                    <a:lumMod val="10000"/>
                  </a:schemeClr>
                </a:solidFill>
                <a:cs typeface="B Nazanin" pitchFamily="2" charset="-78"/>
              </a:rPr>
              <a:t>، هدایت، کنترل و پشتیبانی از رده بسیج اساتید در مراکز آموزشی</a:t>
            </a:r>
            <a:endParaRPr lang="en-US" sz="2000" b="1" dirty="0">
              <a:solidFill>
                <a:schemeClr val="bg1">
                  <a:lumMod val="10000"/>
                </a:schemeClr>
              </a:solidFill>
              <a:cs typeface="B Nazanin" pitchFamily="2" charset="-78"/>
            </a:endParaRPr>
          </a:p>
          <a:p>
            <a:pPr marL="449263" lvl="0" indent="-449263" algn="just"/>
            <a:r>
              <a:rPr lang="fa-IR" sz="2000" b="1" dirty="0" smtClean="0">
                <a:solidFill>
                  <a:schemeClr val="bg1">
                    <a:lumMod val="10000"/>
                  </a:schemeClr>
                </a:solidFill>
                <a:cs typeface="B Nazanin" pitchFamily="2" charset="-78"/>
              </a:rPr>
              <a:t>10.  ایجاد </a:t>
            </a:r>
            <a:r>
              <a:rPr lang="fa-IR" sz="2000" b="1" dirty="0">
                <a:solidFill>
                  <a:schemeClr val="bg1">
                    <a:lumMod val="10000"/>
                  </a:schemeClr>
                </a:solidFill>
                <a:cs typeface="B Nazanin" pitchFamily="2" charset="-78"/>
              </a:rPr>
              <a:t>زمینه تولید علم، خلاقیت، ابتکار و نوآوری در حوزه فرهنگی کشور با محوریت اساتید دانشگاه</a:t>
            </a:r>
            <a:endParaRPr lang="en-US" sz="2000" b="1" dirty="0">
              <a:solidFill>
                <a:schemeClr val="bg1">
                  <a:lumMod val="10000"/>
                </a:schemeClr>
              </a:solidFill>
              <a:cs typeface="B Nazanin" pitchFamily="2" charset="-78"/>
            </a:endParaRPr>
          </a:p>
          <a:p>
            <a:pPr marL="449263" lvl="0" indent="-449263" algn="just"/>
            <a:r>
              <a:rPr lang="fa-IR" sz="2000" b="1" dirty="0" smtClean="0">
                <a:solidFill>
                  <a:schemeClr val="bg1">
                    <a:lumMod val="10000"/>
                  </a:schemeClr>
                </a:solidFill>
                <a:cs typeface="B Nazanin" pitchFamily="2" charset="-78"/>
              </a:rPr>
              <a:t>11.  برنامه </a:t>
            </a:r>
            <a:r>
              <a:rPr lang="fa-IR" sz="2000" b="1" dirty="0">
                <a:solidFill>
                  <a:schemeClr val="bg1">
                    <a:lumMod val="10000"/>
                  </a:schemeClr>
                </a:solidFill>
                <a:cs typeface="B Nazanin" pitchFamily="2" charset="-78"/>
              </a:rPr>
              <a:t>ریزی بمنظور ایجاد، تقویت و هدایت ارتباط اساتید بسیجی و ارزشی دانشگاه با مراکز علمی، صنعتی، کشاورزی، سازندگی و ....</a:t>
            </a:r>
            <a:endParaRPr lang="en-US" sz="2000" b="1" dirty="0">
              <a:solidFill>
                <a:schemeClr val="bg1">
                  <a:lumMod val="10000"/>
                </a:schemeClr>
              </a:solidFill>
              <a:cs typeface="B Nazanin" pitchFamily="2" charset="-78"/>
            </a:endParaRPr>
          </a:p>
          <a:p>
            <a:pPr marL="449263" lvl="0" indent="-449263" algn="just"/>
            <a:r>
              <a:rPr lang="fa-IR" sz="2000" b="1" dirty="0" smtClean="0">
                <a:solidFill>
                  <a:schemeClr val="bg1">
                    <a:lumMod val="10000"/>
                  </a:schemeClr>
                </a:solidFill>
                <a:cs typeface="B Nazanin" pitchFamily="2" charset="-78"/>
              </a:rPr>
              <a:t>12.  شناخت</a:t>
            </a:r>
            <a:r>
              <a:rPr lang="fa-IR" sz="2000" b="1" dirty="0">
                <a:solidFill>
                  <a:schemeClr val="bg1">
                    <a:lumMod val="10000"/>
                  </a:schemeClr>
                </a:solidFill>
                <a:cs typeface="B Nazanin" pitchFamily="2" charset="-78"/>
              </a:rPr>
              <a:t>، برنامه ریزی و تامین نیازهای علمی،فرهنگی، سیاسی، اجتماعی اساتید بسیجی به منظور تقویت خودباوری و ایجاد اعتماد به نفس در جامعه اساتید.</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606483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3968" y="404664"/>
            <a:ext cx="4572000" cy="707886"/>
          </a:xfrm>
          <a:prstGeom prst="rect">
            <a:avLst/>
          </a:prstGeom>
        </p:spPr>
        <p:txBody>
          <a:bodyPr>
            <a:spAutoFit/>
          </a:bodyPr>
          <a:lstStyle/>
          <a:p>
            <a:r>
              <a:rPr lang="fa-IR" sz="4000" dirty="0">
                <a:solidFill>
                  <a:schemeClr val="bg1">
                    <a:lumMod val="10000"/>
                  </a:schemeClr>
                </a:solidFill>
                <a:cs typeface="B Titr" pitchFamily="2" charset="-78"/>
              </a:rPr>
              <a:t>وظایف کلی:</a:t>
            </a:r>
            <a:endParaRPr lang="en-US" sz="4000" dirty="0">
              <a:solidFill>
                <a:schemeClr val="bg1">
                  <a:lumMod val="10000"/>
                </a:schemeClr>
              </a:solidFill>
              <a:cs typeface="B Titr" pitchFamily="2" charset="-78"/>
            </a:endParaRPr>
          </a:p>
        </p:txBody>
      </p:sp>
      <p:sp>
        <p:nvSpPr>
          <p:cNvPr id="3" name="Rectangle 2"/>
          <p:cNvSpPr/>
          <p:nvPr/>
        </p:nvSpPr>
        <p:spPr>
          <a:xfrm>
            <a:off x="251520" y="1657831"/>
            <a:ext cx="8604448" cy="4093428"/>
          </a:xfrm>
          <a:prstGeom prst="rect">
            <a:avLst/>
          </a:prstGeom>
        </p:spPr>
        <p:txBody>
          <a:bodyPr wrap="square">
            <a:spAutoFit/>
          </a:bodyPr>
          <a:lstStyle/>
          <a:p>
            <a:pPr marL="363538" lvl="0" indent="-363538" algn="just"/>
            <a:r>
              <a:rPr lang="fa-IR" sz="2000" b="1" dirty="0" smtClean="0">
                <a:solidFill>
                  <a:schemeClr val="bg1">
                    <a:lumMod val="10000"/>
                  </a:schemeClr>
                </a:solidFill>
                <a:cs typeface="B Nazanin" pitchFamily="2" charset="-78"/>
              </a:rPr>
              <a:t>13. هدایت </a:t>
            </a:r>
            <a:r>
              <a:rPr lang="fa-IR" sz="2000" b="1" dirty="0">
                <a:solidFill>
                  <a:schemeClr val="bg1">
                    <a:lumMod val="10000"/>
                  </a:schemeClr>
                </a:solidFill>
                <a:cs typeface="B Nazanin" pitchFamily="2" charset="-78"/>
              </a:rPr>
              <a:t>و ارائه خدمات </a:t>
            </a:r>
            <a:r>
              <a:rPr lang="fa-IR" sz="2000" b="1" dirty="0" smtClean="0">
                <a:solidFill>
                  <a:schemeClr val="bg1">
                    <a:lumMod val="10000"/>
                  </a:schemeClr>
                </a:solidFill>
                <a:cs typeface="B Nazanin" pitchFamily="2" charset="-78"/>
              </a:rPr>
              <a:t>مشاوره ای </a:t>
            </a:r>
            <a:r>
              <a:rPr lang="fa-IR" sz="2000" b="1" dirty="0">
                <a:solidFill>
                  <a:schemeClr val="bg1">
                    <a:lumMod val="10000"/>
                  </a:schemeClr>
                </a:solidFill>
                <a:cs typeface="B Nazanin" pitchFamily="2" charset="-78"/>
              </a:rPr>
              <a:t>در زمینه های علمی، فرهنگی و تحقیقاتی به دانشجویان بسیجی خصوصاً دانشجویان شاهد و ایثارگر در جهت تحول علمی و جنبش نرم افزاری در دانشگاهها.</a:t>
            </a:r>
            <a:endParaRPr lang="en-US" sz="2000" b="1" dirty="0">
              <a:solidFill>
                <a:schemeClr val="bg1">
                  <a:lumMod val="10000"/>
                </a:schemeClr>
              </a:solidFill>
              <a:cs typeface="B Nazanin" pitchFamily="2" charset="-78"/>
            </a:endParaRPr>
          </a:p>
          <a:p>
            <a:pPr marL="363538" lvl="0" indent="-363538" algn="just"/>
            <a:r>
              <a:rPr lang="fa-IR" sz="2000" b="1" dirty="0" smtClean="0">
                <a:solidFill>
                  <a:schemeClr val="bg1">
                    <a:lumMod val="10000"/>
                  </a:schemeClr>
                </a:solidFill>
                <a:cs typeface="B Nazanin" pitchFamily="2" charset="-78"/>
              </a:rPr>
              <a:t>14.  برنامه </a:t>
            </a:r>
            <a:r>
              <a:rPr lang="fa-IR" sz="2000" b="1" dirty="0">
                <a:solidFill>
                  <a:schemeClr val="bg1">
                    <a:lumMod val="10000"/>
                  </a:schemeClr>
                </a:solidFill>
                <a:cs typeface="B Nazanin" pitchFamily="2" charset="-78"/>
              </a:rPr>
              <a:t>ریزی و ایجاد تمهیدات لازم جهت هدایت، حمایت و جهت دهی به فعالیت های علمی، پژوهشی و پایان نامه های اساتید در جهت تحول علمی و جنبش نرم افزاری در دانشگاهها.</a:t>
            </a:r>
            <a:endParaRPr lang="en-US" sz="2000" b="1" dirty="0">
              <a:solidFill>
                <a:schemeClr val="bg1">
                  <a:lumMod val="10000"/>
                </a:schemeClr>
              </a:solidFill>
              <a:cs typeface="B Nazanin" pitchFamily="2" charset="-78"/>
            </a:endParaRPr>
          </a:p>
          <a:p>
            <a:pPr marL="363538" lvl="0" indent="-363538" algn="just"/>
            <a:r>
              <a:rPr lang="fa-IR" sz="2000" b="1" dirty="0" smtClean="0">
                <a:solidFill>
                  <a:schemeClr val="bg1">
                    <a:lumMod val="10000"/>
                  </a:schemeClr>
                </a:solidFill>
                <a:cs typeface="B Nazanin" pitchFamily="2" charset="-78"/>
              </a:rPr>
              <a:t>15.  برگزاری کارگاه های </a:t>
            </a:r>
            <a:r>
              <a:rPr lang="fa-IR" sz="2000" b="1" dirty="0">
                <a:solidFill>
                  <a:schemeClr val="bg1">
                    <a:lumMod val="10000"/>
                  </a:schemeClr>
                </a:solidFill>
                <a:cs typeface="B Nazanin" pitchFamily="2" charset="-78"/>
              </a:rPr>
              <a:t>علمی، آموزشی و اردوهای علمی فرهنگی برای اعضای بسیج اساتید و خانواده های آنان.</a:t>
            </a:r>
            <a:endParaRPr lang="en-US" sz="2000" b="1" dirty="0">
              <a:solidFill>
                <a:schemeClr val="bg1">
                  <a:lumMod val="10000"/>
                </a:schemeClr>
              </a:solidFill>
              <a:cs typeface="B Nazanin" pitchFamily="2" charset="-78"/>
            </a:endParaRPr>
          </a:p>
          <a:p>
            <a:pPr marL="363538" lvl="0" indent="-363538" algn="just"/>
            <a:r>
              <a:rPr lang="fa-IR" sz="2000" b="1" dirty="0" smtClean="0">
                <a:solidFill>
                  <a:schemeClr val="bg1">
                    <a:lumMod val="10000"/>
                  </a:schemeClr>
                </a:solidFill>
                <a:cs typeface="B Nazanin" pitchFamily="2" charset="-78"/>
              </a:rPr>
              <a:t>16.  جمع </a:t>
            </a:r>
            <a:r>
              <a:rPr lang="fa-IR" sz="2000" b="1" dirty="0">
                <a:solidFill>
                  <a:schemeClr val="bg1">
                    <a:lumMod val="10000"/>
                  </a:schemeClr>
                </a:solidFill>
                <a:cs typeface="B Nazanin" pitchFamily="2" charset="-78"/>
              </a:rPr>
              <a:t>آوری و تهیه گزارش عملکرد و تجربه و تحلیل و بررسی </a:t>
            </a:r>
            <a:r>
              <a:rPr lang="fa-IR" sz="2000" b="1" dirty="0" smtClean="0">
                <a:solidFill>
                  <a:schemeClr val="bg1">
                    <a:lumMod val="10000"/>
                  </a:schemeClr>
                </a:solidFill>
                <a:cs typeface="B Nazanin" pitchFamily="2" charset="-78"/>
              </a:rPr>
              <a:t>راه های </a:t>
            </a:r>
            <a:r>
              <a:rPr lang="fa-IR" sz="2000" b="1" dirty="0">
                <a:solidFill>
                  <a:schemeClr val="bg1">
                    <a:lumMod val="10000"/>
                  </a:schemeClr>
                </a:solidFill>
                <a:cs typeface="B Nazanin" pitchFamily="2" charset="-78"/>
              </a:rPr>
              <a:t>اثربخشی و کارآمدنمودن برنامه های بسیج و ارائه به مراجع ذیربط.</a:t>
            </a:r>
            <a:endParaRPr lang="en-US" sz="2000" b="1" dirty="0">
              <a:solidFill>
                <a:schemeClr val="bg1">
                  <a:lumMod val="10000"/>
                </a:schemeClr>
              </a:solidFill>
              <a:cs typeface="B Nazanin" pitchFamily="2" charset="-78"/>
            </a:endParaRPr>
          </a:p>
          <a:p>
            <a:pPr marL="363538" lvl="0" indent="-363538" algn="just"/>
            <a:r>
              <a:rPr lang="fa-IR" sz="2000" b="1" dirty="0" smtClean="0">
                <a:solidFill>
                  <a:schemeClr val="bg1">
                    <a:lumMod val="10000"/>
                  </a:schemeClr>
                </a:solidFill>
                <a:cs typeface="B Nazanin" pitchFamily="2" charset="-78"/>
              </a:rPr>
              <a:t>17. اجرای </a:t>
            </a:r>
            <a:r>
              <a:rPr lang="fa-IR" sz="2000" b="1" dirty="0">
                <a:solidFill>
                  <a:schemeClr val="bg1">
                    <a:lumMod val="10000"/>
                  </a:schemeClr>
                </a:solidFill>
                <a:cs typeface="B Nazanin" pitchFamily="2" charset="-78"/>
              </a:rPr>
              <a:t>برنامه های متمرکز دانشگاهی اعم از بزرگداشت ایام </a:t>
            </a:r>
            <a:r>
              <a:rPr lang="fa-IR" sz="2000" b="1" dirty="0" smtClean="0">
                <a:solidFill>
                  <a:schemeClr val="bg1">
                    <a:lumMod val="10000"/>
                  </a:schemeClr>
                </a:solidFill>
                <a:cs typeface="B Nazanin" pitchFamily="2" charset="-78"/>
              </a:rPr>
              <a:t>الله، </a:t>
            </a:r>
            <a:r>
              <a:rPr lang="fa-IR" sz="2000" b="1" dirty="0">
                <a:solidFill>
                  <a:schemeClr val="bg1">
                    <a:lumMod val="10000"/>
                  </a:schemeClr>
                </a:solidFill>
                <a:cs typeface="B Nazanin" pitchFamily="2" charset="-78"/>
              </a:rPr>
              <a:t>مناسبتها، جشنواره ها و اردوهای علمی، فرهنگی و مشارکت فعال و سازمان یافته اساتید بسیجی در فعالیتهای عمومی.</a:t>
            </a:r>
            <a:endParaRPr lang="en-US" sz="2000" b="1" dirty="0">
              <a:solidFill>
                <a:schemeClr val="bg1">
                  <a:lumMod val="10000"/>
                </a:schemeClr>
              </a:solidFill>
              <a:cs typeface="B Nazanin" pitchFamily="2" charset="-78"/>
            </a:endParaRPr>
          </a:p>
          <a:p>
            <a:pPr marL="363538" indent="-363538" algn="just"/>
            <a:r>
              <a:rPr lang="fa-IR" sz="2000" b="1" dirty="0" smtClean="0">
                <a:solidFill>
                  <a:schemeClr val="bg1">
                    <a:lumMod val="10000"/>
                  </a:schemeClr>
                </a:solidFill>
                <a:cs typeface="B Nazanin" pitchFamily="2" charset="-78"/>
              </a:rPr>
              <a:t>18.  تهیه </a:t>
            </a:r>
            <a:r>
              <a:rPr lang="fa-IR" sz="2000" b="1" dirty="0">
                <a:solidFill>
                  <a:schemeClr val="bg1">
                    <a:lumMod val="10000"/>
                  </a:schemeClr>
                </a:solidFill>
                <a:cs typeface="B Nazanin" pitchFamily="2" charset="-78"/>
              </a:rPr>
              <a:t>آمار و اطلاعات، برنامه های سالانه مورد نیاز بسیج اساتید دانشگاه و پیگیری اخذ منابع تخصصی از مراجع ذیربط.</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3207039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720840"/>
            <a:ext cx="8640960" cy="4832092"/>
          </a:xfrm>
          <a:prstGeom prst="rect">
            <a:avLst/>
          </a:prstGeom>
        </p:spPr>
        <p:txBody>
          <a:bodyPr wrap="square">
            <a:spAutoFit/>
          </a:bodyPr>
          <a:lstStyle/>
          <a:p>
            <a:pPr algn="just"/>
            <a:r>
              <a:rPr lang="ar-SA" sz="2800" b="1" dirty="0">
                <a:solidFill>
                  <a:schemeClr val="bg1">
                    <a:lumMod val="10000"/>
                  </a:schemeClr>
                </a:solidFill>
                <a:cs typeface="B Nazanin" pitchFamily="2" charset="-78"/>
              </a:rPr>
              <a:t>کانون بسیج اساتید دانشگاه جامع علمی کاربردی استان خراسان رضوی از اوایل بهمن ماه سال 1390 با برگزاری جلسه­ای با حضور ریاست وقت واحد استانی، در مرکز علمی کاربردی شهرداری­های خراسان رضوی، کار خود را آغاز کرد و به لطف الهی با فعالیت­هایی که داشته، جزو کانون­های فعال سازمان بسیج اساتید استان، محسوب می­شود. این کانون با جذب و سازماندهی بیش از 400 نفر از اساتید و مدرسان دانشگاه جامع علمی کاربردی استان، فعالیت­های گوناگون و متنوعی را انجام داده و در دست اقدام دارد. </a:t>
            </a:r>
            <a:endParaRPr lang="en-US" sz="2800" b="1" smtClean="0">
              <a:solidFill>
                <a:schemeClr val="bg1">
                  <a:lumMod val="10000"/>
                </a:schemeClr>
              </a:solidFill>
              <a:cs typeface="B Nazanin" pitchFamily="2" charset="-78"/>
            </a:endParaRPr>
          </a:p>
          <a:p>
            <a:pPr algn="just"/>
            <a:r>
              <a:rPr lang="ar-SA" sz="2800" b="1" smtClean="0">
                <a:solidFill>
                  <a:schemeClr val="bg1">
                    <a:lumMod val="10000"/>
                  </a:schemeClr>
                </a:solidFill>
                <a:cs typeface="B Nazanin" pitchFamily="2" charset="-78"/>
              </a:rPr>
              <a:t>کانال </a:t>
            </a:r>
            <a:r>
              <a:rPr lang="ar-SA" sz="2800" b="1" dirty="0">
                <a:solidFill>
                  <a:schemeClr val="bg1">
                    <a:lumMod val="10000"/>
                  </a:schemeClr>
                </a:solidFill>
                <a:cs typeface="B Nazanin" pitchFamily="2" charset="-78"/>
              </a:rPr>
              <a:t>ارتباطی این کانون با اساتید محترم نشانی اینترنتی </a:t>
            </a:r>
            <a:r>
              <a:rPr lang="en-US" sz="2800" b="1" dirty="0">
                <a:solidFill>
                  <a:schemeClr val="bg1">
                    <a:lumMod val="10000"/>
                  </a:schemeClr>
                </a:solidFill>
                <a:cs typeface="B Nazanin" pitchFamily="2" charset="-78"/>
              </a:rPr>
              <a:t>www.bakr-uast.ir</a:t>
            </a:r>
            <a:r>
              <a:rPr lang="ar-SA" sz="2800" b="1" dirty="0">
                <a:solidFill>
                  <a:schemeClr val="bg1">
                    <a:lumMod val="10000"/>
                  </a:schemeClr>
                </a:solidFill>
                <a:cs typeface="B Nazanin" pitchFamily="2" charset="-78"/>
              </a:rPr>
              <a:t>  است که تمامی مسائل و موارد مرتبط در آن منعکس می­گردد.</a:t>
            </a:r>
            <a:endParaRPr lang="en-US" sz="28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517760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2026583"/>
            <a:ext cx="7488832" cy="2554545"/>
          </a:xfrm>
          <a:prstGeom prst="rect">
            <a:avLst/>
          </a:prstGeom>
          <a:noFill/>
        </p:spPr>
        <p:txBody>
          <a:bodyPr wrap="square" lIns="91440" tIns="45720" rIns="91440" bIns="45720">
            <a:spAutoFit/>
          </a:bodyPr>
          <a:lstStyle/>
          <a:p>
            <a:pPr algn="ctr"/>
            <a:r>
              <a:rPr lang="fa-IR" sz="8000" b="1" dirty="0" smtClean="0">
                <a:effectLst>
                  <a:outerShdw blurRad="38100" dist="38100" dir="2700000" algn="tl">
                    <a:srgbClr val="000000">
                      <a:alpha val="43137"/>
                    </a:srgbClr>
                  </a:outerShdw>
                </a:effectLst>
                <a:cs typeface="B Titr" pitchFamily="2" charset="-78"/>
              </a:rPr>
              <a:t>ساختار و سازمان بسیج اساتید</a:t>
            </a:r>
            <a:endParaRPr lang="en-US" sz="8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38100" dist="38100" dir="2700000" algn="tl">
                  <a:srgbClr val="000000">
                    <a:alpha val="43137"/>
                  </a:srgbClr>
                </a:outerShdw>
              </a:effectLst>
              <a:cs typeface="B Titr" pitchFamily="2" charset="-78"/>
            </a:endParaRPr>
          </a:p>
        </p:txBody>
      </p:sp>
    </p:spTree>
    <p:extLst>
      <p:ext uri="{BB962C8B-B14F-4D97-AF65-F5344CB8AC3E}">
        <p14:creationId xmlns:p14="http://schemas.microsoft.com/office/powerpoint/2010/main" val="1323474766"/>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50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par>
                          <p:cTn id="10" fill="hold">
                            <p:stCondLst>
                              <p:cond delay="1000"/>
                            </p:stCondLst>
                            <p:childTnLst>
                              <p:par>
                                <p:cTn id="11" presetID="32" presetClass="emph" presetSubtype="0" fill="hold" grpId="0" nodeType="afterEffect">
                                  <p:stCondLst>
                                    <p:cond delay="1000"/>
                                  </p:stCondLst>
                                  <p:childTnLst>
                                    <p:animRot by="120000">
                                      <p:cBhvr>
                                        <p:cTn id="12" dur="100" fill="hold">
                                          <p:stCondLst>
                                            <p:cond delay="0"/>
                                          </p:stCondLst>
                                        </p:cTn>
                                        <p:tgtEl>
                                          <p:spTgt spid="2">
                                            <p:txEl>
                                              <p:pRg st="0" end="0"/>
                                            </p:txEl>
                                          </p:spTgt>
                                        </p:tgtEl>
                                        <p:attrNameLst>
                                          <p:attrName>r</p:attrName>
                                        </p:attrNameLst>
                                      </p:cBhvr>
                                    </p:animRot>
                                    <p:animRot by="-240000">
                                      <p:cBhvr>
                                        <p:cTn id="13" dur="200" fill="hold">
                                          <p:stCondLst>
                                            <p:cond delay="200"/>
                                          </p:stCondLst>
                                        </p:cTn>
                                        <p:tgtEl>
                                          <p:spTgt spid="2">
                                            <p:txEl>
                                              <p:pRg st="0" end="0"/>
                                            </p:txEl>
                                          </p:spTgt>
                                        </p:tgtEl>
                                        <p:attrNameLst>
                                          <p:attrName>r</p:attrName>
                                        </p:attrNameLst>
                                      </p:cBhvr>
                                    </p:animRot>
                                    <p:animRot by="240000">
                                      <p:cBhvr>
                                        <p:cTn id="14" dur="200" fill="hold">
                                          <p:stCondLst>
                                            <p:cond delay="400"/>
                                          </p:stCondLst>
                                        </p:cTn>
                                        <p:tgtEl>
                                          <p:spTgt spid="2">
                                            <p:txEl>
                                              <p:pRg st="0" end="0"/>
                                            </p:txEl>
                                          </p:spTgt>
                                        </p:tgtEl>
                                        <p:attrNameLst>
                                          <p:attrName>r</p:attrName>
                                        </p:attrNameLst>
                                      </p:cBhvr>
                                    </p:animRot>
                                    <p:animRot by="-240000">
                                      <p:cBhvr>
                                        <p:cTn id="15" dur="200" fill="hold">
                                          <p:stCondLst>
                                            <p:cond delay="600"/>
                                          </p:stCondLst>
                                        </p:cTn>
                                        <p:tgtEl>
                                          <p:spTgt spid="2">
                                            <p:txEl>
                                              <p:pRg st="0" end="0"/>
                                            </p:txEl>
                                          </p:spTgt>
                                        </p:tgtEl>
                                        <p:attrNameLst>
                                          <p:attrName>r</p:attrName>
                                        </p:attrNameLst>
                                      </p:cBhvr>
                                    </p:animRot>
                                    <p:animRot by="120000">
                                      <p:cBhvr>
                                        <p:cTn id="16" dur="200" fill="hold">
                                          <p:stCondLst>
                                            <p:cond delay="800"/>
                                          </p:stCondLst>
                                        </p:cTn>
                                        <p:tgtEl>
                                          <p:spTgt spid="2">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4476" y="2347139"/>
            <a:ext cx="7056784" cy="3170099"/>
          </a:xfrm>
          <a:prstGeom prst="rect">
            <a:avLst/>
          </a:prstGeom>
          <a:noFill/>
        </p:spPr>
        <p:txBody>
          <a:bodyPr wrap="square" rtlCol="1">
            <a:spAutoFit/>
          </a:bodyPr>
          <a:lstStyle/>
          <a:p>
            <a:r>
              <a:rPr lang="ar-SA" sz="3600" dirty="0">
                <a:solidFill>
                  <a:srgbClr val="FFFF00"/>
                </a:solidFill>
                <a:cs typeface="B Titr" panose="00000700000000000000" pitchFamily="2" charset="-78"/>
              </a:rPr>
              <a:t>مدیر کانون</a:t>
            </a:r>
            <a:endParaRPr lang="en-US" sz="3600" dirty="0">
              <a:solidFill>
                <a:srgbClr val="FFFF00"/>
              </a:solidFill>
              <a:cs typeface="B Titr" panose="00000700000000000000" pitchFamily="2" charset="-78"/>
            </a:endParaRPr>
          </a:p>
          <a:p>
            <a:r>
              <a:rPr lang="ar-SA" sz="3600" dirty="0">
                <a:solidFill>
                  <a:srgbClr val="FFFF00"/>
                </a:solidFill>
                <a:cs typeface="B Titr" panose="00000700000000000000" pitchFamily="2" charset="-78"/>
              </a:rPr>
              <a:t>جانشین </a:t>
            </a:r>
            <a:r>
              <a:rPr lang="ar-SA" sz="3600" dirty="0" smtClean="0">
                <a:solidFill>
                  <a:srgbClr val="FFFF00"/>
                </a:solidFill>
                <a:cs typeface="B Titr" panose="00000700000000000000" pitchFamily="2" charset="-78"/>
              </a:rPr>
              <a:t>کانون</a:t>
            </a:r>
            <a:endParaRPr lang="fa-IR" sz="3600" dirty="0" smtClean="0">
              <a:solidFill>
                <a:srgbClr val="FFFF00"/>
              </a:solidFill>
              <a:cs typeface="B Titr" panose="00000700000000000000" pitchFamily="2" charset="-78"/>
            </a:endParaRPr>
          </a:p>
          <a:p>
            <a:pPr algn="l"/>
            <a:endParaRPr lang="fa-IR" sz="2400" dirty="0" smtClean="0">
              <a:solidFill>
                <a:srgbClr val="FFFF00"/>
              </a:solidFill>
              <a:cs typeface="B Titr" panose="00000700000000000000" pitchFamily="2" charset="-78"/>
            </a:endParaRPr>
          </a:p>
          <a:p>
            <a:pPr algn="l"/>
            <a:r>
              <a:rPr lang="fa-IR" sz="3600" dirty="0" smtClean="0">
                <a:solidFill>
                  <a:srgbClr val="FFFF00"/>
                </a:solidFill>
                <a:cs typeface="B Titr" panose="00000700000000000000" pitchFamily="2" charset="-78"/>
              </a:rPr>
              <a:t>شورای مرکزی</a:t>
            </a:r>
          </a:p>
          <a:p>
            <a:pPr algn="l"/>
            <a:r>
              <a:rPr lang="fa-IR" sz="3600" dirty="0" smtClean="0">
                <a:solidFill>
                  <a:srgbClr val="FFFF00"/>
                </a:solidFill>
                <a:cs typeface="B Titr" panose="00000700000000000000" pitchFamily="2" charset="-78"/>
              </a:rPr>
              <a:t>شورای دفاتر مراکز</a:t>
            </a:r>
            <a:endParaRPr lang="en-US" sz="3600" dirty="0">
              <a:solidFill>
                <a:srgbClr val="FFFF00"/>
              </a:solidFill>
              <a:cs typeface="B Titr" panose="00000700000000000000" pitchFamily="2" charset="-78"/>
            </a:endParaRPr>
          </a:p>
          <a:p>
            <a:pPr algn="just"/>
            <a:endParaRPr lang="fa-IR" sz="3200" dirty="0">
              <a:solidFill>
                <a:srgbClr val="FFFF00"/>
              </a:solidFill>
              <a:cs typeface="B Mitra" pitchFamily="2" charset="-78"/>
            </a:endParaRPr>
          </a:p>
        </p:txBody>
      </p:sp>
      <p:sp>
        <p:nvSpPr>
          <p:cNvPr id="3" name="Rectangle 2"/>
          <p:cNvSpPr/>
          <p:nvPr/>
        </p:nvSpPr>
        <p:spPr>
          <a:xfrm>
            <a:off x="656325" y="260648"/>
            <a:ext cx="7835799" cy="175432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a-IR" sz="3600" b="1" dirty="0" smtClean="0">
                <a:solidFill>
                  <a:schemeClr val="bg1">
                    <a:lumMod val="10000"/>
                  </a:schemeClr>
                </a:solidFill>
                <a:cs typeface="B Homa" pitchFamily="2" charset="-78"/>
              </a:rPr>
              <a:t>سازمان بسیج اساتید دانشگاههای کشور</a:t>
            </a:r>
          </a:p>
          <a:p>
            <a:r>
              <a:rPr lang="fa-IR" sz="3600" b="1" dirty="0" smtClean="0">
                <a:solidFill>
                  <a:schemeClr val="bg1">
                    <a:lumMod val="10000"/>
                  </a:schemeClr>
                </a:solidFill>
                <a:cs typeface="B Homa" pitchFamily="2" charset="-78"/>
              </a:rPr>
              <a:t>سازمان بسیج اساتید استان خراسان رضوی</a:t>
            </a:r>
          </a:p>
          <a:p>
            <a:r>
              <a:rPr lang="fa-IR" sz="3600" b="1" dirty="0" smtClean="0">
                <a:solidFill>
                  <a:schemeClr val="bg1">
                    <a:lumMod val="10000"/>
                  </a:schemeClr>
                </a:solidFill>
                <a:cs typeface="B Homa" pitchFamily="2" charset="-78"/>
              </a:rPr>
              <a:t>کانون بسیج اساتید دانشگاه جامع علمی کاربردی</a:t>
            </a:r>
            <a:endParaRPr lang="en-US" sz="3600" dirty="0">
              <a:solidFill>
                <a:schemeClr val="bg1">
                  <a:lumMod val="10000"/>
                </a:schemeClr>
              </a:solidFill>
              <a:cs typeface="B Homa" pitchFamily="2" charset="-78"/>
            </a:endParaRPr>
          </a:p>
        </p:txBody>
      </p:sp>
      <p:sp>
        <p:nvSpPr>
          <p:cNvPr id="5" name="Left Brace 4"/>
          <p:cNvSpPr/>
          <p:nvPr/>
        </p:nvSpPr>
        <p:spPr>
          <a:xfrm rot="10800000">
            <a:off x="4540860" y="3859306"/>
            <a:ext cx="576064" cy="1224136"/>
          </a:xfrm>
          <a:prstGeom prst="leftBrace">
            <a:avLst>
              <a:gd name="adj1" fmla="val 34393"/>
              <a:gd name="adj2" fmla="val 50000"/>
            </a:avLst>
          </a:prstGeom>
          <a:noFill/>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611560" y="5587499"/>
            <a:ext cx="7640232" cy="646331"/>
          </a:xfrm>
          <a:prstGeom prst="rect">
            <a:avLst/>
          </a:prstGeom>
        </p:spPr>
        <p:txBody>
          <a:bodyPr wrap="none">
            <a:spAutoFit/>
          </a:bodyPr>
          <a:lstStyle/>
          <a:p>
            <a:r>
              <a:rPr lang="fa-IR" sz="3600" dirty="0" smtClean="0">
                <a:solidFill>
                  <a:schemeClr val="accent2"/>
                </a:solidFill>
                <a:effectLst>
                  <a:outerShdw blurRad="38100" dist="38100" dir="2700000" algn="tl">
                    <a:srgbClr val="000000">
                      <a:alpha val="43137"/>
                    </a:srgbClr>
                  </a:outerShdw>
                </a:effectLst>
                <a:cs typeface="B Titr" panose="00000700000000000000" pitchFamily="2" charset="-78"/>
              </a:rPr>
              <a:t>دفتر بسیج اساتید مرکز آموزش علمی کاربردی</a:t>
            </a:r>
            <a:endParaRPr lang="en-US" sz="3600" dirty="0">
              <a:solidFill>
                <a:schemeClr val="accent2"/>
              </a:solidFill>
              <a:effectLst>
                <a:outerShdw blurRad="38100" dist="38100" dir="2700000" algn="tl">
                  <a:srgbClr val="000000">
                    <a:alpha val="43137"/>
                  </a:srgbClr>
                </a:outerShdw>
              </a:effectLst>
              <a:cs typeface="B Titr" panose="00000700000000000000" pitchFamily="2" charset="-78"/>
            </a:endParaRPr>
          </a:p>
        </p:txBody>
      </p:sp>
      <p:sp>
        <p:nvSpPr>
          <p:cNvPr id="8" name="Left-Right-Up Arrow 7"/>
          <p:cNvSpPr/>
          <p:nvPr/>
        </p:nvSpPr>
        <p:spPr>
          <a:xfrm rot="16200000">
            <a:off x="5023791" y="3624632"/>
            <a:ext cx="1946689" cy="1695961"/>
          </a:xfrm>
          <a:prstGeom prst="leftRightUpArrow">
            <a:avLst>
              <a:gd name="adj1" fmla="val 34657"/>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800384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4300"/>
                                  </p:stCondLst>
                                  <p:childTnLst>
                                    <p:animEffect transition="out" filter="fade">
                                      <p:cBhvr>
                                        <p:cTn id="6" dur="500" tmFilter="0, 0; .2, .5; .8, .5; 1, 0"/>
                                        <p:tgtEl>
                                          <p:spTgt spid="3"/>
                                        </p:tgtEl>
                                      </p:cBhvr>
                                    </p:animEffect>
                                    <p:animScale>
                                      <p:cBhvr>
                                        <p:cTn id="7" dur="250" autoRev="1" fill="hold"/>
                                        <p:tgtEl>
                                          <p:spTgt spid="3"/>
                                        </p:tgtEl>
                                      </p:cBhvr>
                                      <p:by x="105000" y="105000"/>
                                    </p:animScale>
                                  </p:childTnLst>
                                </p:cTn>
                              </p:par>
                            </p:childTnLst>
                          </p:cTn>
                        </p:par>
                        <p:par>
                          <p:cTn id="8" fill="hold">
                            <p:stCondLst>
                              <p:cond delay="48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5650"/>
                            </p:stCondLst>
                            <p:childTnLst>
                              <p:par>
                                <p:cTn id="12" presetID="16" presetClass="entr" presetSubtype="21" fill="hold" grpId="0" nodeType="afterEffect">
                                  <p:stCondLst>
                                    <p:cond delay="25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par>
                          <p:cTn id="15" fill="hold">
                            <p:stCondLst>
                              <p:cond delay="6400"/>
                            </p:stCondLst>
                            <p:childTnLst>
                              <p:par>
                                <p:cTn id="16" presetID="34" presetClass="emph" presetSubtype="0" fill="hold" grpId="0" nodeType="afterEffect">
                                  <p:stCondLst>
                                    <p:cond delay="0"/>
                                  </p:stCondLst>
                                  <p:iterate type="lt">
                                    <p:tmPct val="10000"/>
                                  </p:iterate>
                                  <p:childTnLst>
                                    <p:animMotion origin="layout" path="M 0.0 0.0 L 0.0 -0.07213" pathEditMode="relative" ptsTypes="">
                                      <p:cBhvr>
                                        <p:cTn id="17" dur="250" accel="50000" decel="50000" autoRev="1" fill="hold">
                                          <p:stCondLst>
                                            <p:cond delay="0"/>
                                          </p:stCondLst>
                                        </p:cTn>
                                        <p:tgtEl>
                                          <p:spTgt spid="7"/>
                                        </p:tgtEl>
                                        <p:attrNameLst>
                                          <p:attrName>ppt_x</p:attrName>
                                          <p:attrName>ppt_y</p:attrName>
                                        </p:attrNameLst>
                                      </p:cBhvr>
                                    </p:animMotion>
                                    <p:animRot by="1500000">
                                      <p:cBhvr>
                                        <p:cTn id="18" dur="125" fill="hold">
                                          <p:stCondLst>
                                            <p:cond delay="0"/>
                                          </p:stCondLst>
                                        </p:cTn>
                                        <p:tgtEl>
                                          <p:spTgt spid="7"/>
                                        </p:tgtEl>
                                        <p:attrNameLst>
                                          <p:attrName>r</p:attrName>
                                        </p:attrNameLst>
                                      </p:cBhvr>
                                    </p:animRot>
                                    <p:animRot by="-1500000">
                                      <p:cBhvr>
                                        <p:cTn id="19" dur="125" fill="hold">
                                          <p:stCondLst>
                                            <p:cond delay="125"/>
                                          </p:stCondLst>
                                        </p:cTn>
                                        <p:tgtEl>
                                          <p:spTgt spid="7"/>
                                        </p:tgtEl>
                                        <p:attrNameLst>
                                          <p:attrName>r</p:attrName>
                                        </p:attrNameLst>
                                      </p:cBhvr>
                                    </p:animRot>
                                    <p:animRot by="-1500000">
                                      <p:cBhvr>
                                        <p:cTn id="20" dur="125" fill="hold">
                                          <p:stCondLst>
                                            <p:cond delay="250"/>
                                          </p:stCondLst>
                                        </p:cTn>
                                        <p:tgtEl>
                                          <p:spTgt spid="7"/>
                                        </p:tgtEl>
                                        <p:attrNameLst>
                                          <p:attrName>r</p:attrName>
                                        </p:attrNameLst>
                                      </p:cBhvr>
                                    </p:animRot>
                                    <p:animRot by="1500000">
                                      <p:cBhvr>
                                        <p:cTn id="21" dur="125" fill="hold">
                                          <p:stCondLst>
                                            <p:cond delay="375"/>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6799" y="260648"/>
            <a:ext cx="7125669" cy="523220"/>
          </a:xfrm>
          <a:prstGeom prst="rect">
            <a:avLst/>
          </a:prstGeom>
        </p:spPr>
        <p:txBody>
          <a:bodyPr wrap="none">
            <a:spAutoFit/>
          </a:bodyPr>
          <a:lstStyle/>
          <a:p>
            <a:r>
              <a:rPr lang="fa-IR" sz="2800" b="1" dirty="0">
                <a:solidFill>
                  <a:schemeClr val="bg1">
                    <a:lumMod val="10000"/>
                  </a:schemeClr>
                </a:solidFill>
                <a:cs typeface="B Titr" pitchFamily="2" charset="-78"/>
              </a:rPr>
              <a:t>شرح وظایف شورای </a:t>
            </a:r>
            <a:r>
              <a:rPr lang="fa-IR" sz="2800" b="1" dirty="0" smtClean="0">
                <a:solidFill>
                  <a:schemeClr val="bg1">
                    <a:lumMod val="10000"/>
                  </a:schemeClr>
                </a:solidFill>
                <a:cs typeface="B Titr" pitchFamily="2" charset="-78"/>
              </a:rPr>
              <a:t>مرکزی کانون بسیج </a:t>
            </a:r>
            <a:r>
              <a:rPr lang="fa-IR" sz="2800" b="1" dirty="0">
                <a:solidFill>
                  <a:schemeClr val="bg1">
                    <a:lumMod val="10000"/>
                  </a:schemeClr>
                </a:solidFill>
                <a:cs typeface="B Titr" pitchFamily="2" charset="-78"/>
              </a:rPr>
              <a:t>اساتید دانشگاه:</a:t>
            </a:r>
            <a:endParaRPr lang="en-US" sz="2800" dirty="0">
              <a:solidFill>
                <a:schemeClr val="bg1">
                  <a:lumMod val="10000"/>
                </a:schemeClr>
              </a:solidFill>
              <a:cs typeface="B Titr" pitchFamily="2" charset="-78"/>
            </a:endParaRPr>
          </a:p>
        </p:txBody>
      </p:sp>
      <p:sp>
        <p:nvSpPr>
          <p:cNvPr id="3" name="Rectangle 2"/>
          <p:cNvSpPr/>
          <p:nvPr/>
        </p:nvSpPr>
        <p:spPr>
          <a:xfrm>
            <a:off x="323528" y="1690930"/>
            <a:ext cx="8488940" cy="4801314"/>
          </a:xfrm>
          <a:prstGeom prst="rect">
            <a:avLst/>
          </a:prstGeom>
        </p:spPr>
        <p:txBody>
          <a:bodyPr wrap="square">
            <a:spAutoFit/>
          </a:bodyPr>
          <a:lstStyle/>
          <a:p>
            <a:pPr marL="342900" lvl="0" indent="-342900" algn="just">
              <a:buFont typeface="+mj-lt"/>
              <a:buAutoNum type="arabicPeriod"/>
            </a:pPr>
            <a:r>
              <a:rPr lang="fa-IR" b="1" dirty="0">
                <a:solidFill>
                  <a:schemeClr val="bg1">
                    <a:lumMod val="10000"/>
                  </a:schemeClr>
                </a:solidFill>
                <a:cs typeface="B Nazanin" pitchFamily="2" charset="-78"/>
              </a:rPr>
              <a:t>کاربردی نمودن مفاد وظایف جدول سازمان، برنامه‌های ابلاغی و کلیه بخشنامه‌ها و دستور‌العمل‌های مربوط به صورت خط مشی و روش جاری.</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پیشنهاد اولویت‌های تحقیقاتی و برنامه‌های پژوهشی بسیج اساتید دانشگاه بر اساس نیاز‌ها و مأموریت‌های بسیج</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برنامه‌ریزی و تعیین راه‌کارها برای تقویت اسلامی شدن دانشگاه‌ها.</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برنامه‌ریزی برای گسترش توسعه و تعمیق فرهنگ و تفکر بسیجی و معرفت دینی در جامعه دانشگاه و راه‌های مقابله با تهاجم فرهنگی دشمن در سطح دانشگاه و در تعامل با بسیج دانشجویی.</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نظارت بر فعالیت‌های بسیج اساتید دانشگاه و بررسی و تقویت ارتباطات و تعاملات سازمانی با بسیج دانشجویی.</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اتخاد مواضع واحد اساتید در سطح استان بر اساس تدابیر مقام معظم رهبری نسبت به مسائل جامعه و منطقه.</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برنامه ریزی و اجرای حلقه­های معرفت «طرح صالحین» برای اساتید دانشگاه شاغل در مراکز آموزش علمی کاربردی تحت پوشش و ارائه گزارش آن به سازمان بسیج اساتید استان. </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برنامه‌ریزی جهت کمک به هدایت و اداره جنبش نرم‌افزاری و تولید علم در جامعه و دانشگاه.</a:t>
            </a:r>
            <a:endParaRPr lang="en-US" b="1" dirty="0">
              <a:solidFill>
                <a:schemeClr val="bg1">
                  <a:lumMod val="10000"/>
                </a:schemeClr>
              </a:solidFill>
              <a:cs typeface="B Nazanin" pitchFamily="2" charset="-78"/>
            </a:endParaRPr>
          </a:p>
          <a:p>
            <a:pPr marL="342900" lvl="0" indent="-342900" algn="just">
              <a:buFont typeface="+mj-lt"/>
              <a:buAutoNum type="arabicPeriod"/>
            </a:pPr>
            <a:r>
              <a:rPr lang="fa-IR" b="1" dirty="0">
                <a:solidFill>
                  <a:schemeClr val="bg1">
                    <a:lumMod val="10000"/>
                  </a:schemeClr>
                </a:solidFill>
                <a:cs typeface="B Nazanin" pitchFamily="2" charset="-78"/>
              </a:rPr>
              <a:t>بررسی راه‌های تشکیل، تقویت و گسترش هسته‌های علمی اساتید.</a:t>
            </a:r>
            <a:endParaRPr lang="en-US" b="1" dirty="0">
              <a:solidFill>
                <a:schemeClr val="bg1">
                  <a:lumMod val="10000"/>
                </a:schemeClr>
              </a:solidFill>
              <a:cs typeface="B Nazanin" pitchFamily="2" charset="-78"/>
            </a:endParaRPr>
          </a:p>
          <a:p>
            <a:pPr marL="363538" lvl="0" indent="-363538" algn="just"/>
            <a:r>
              <a:rPr lang="fa-IR" b="1" dirty="0" smtClean="0">
                <a:solidFill>
                  <a:schemeClr val="bg1">
                    <a:lumMod val="10000"/>
                  </a:schemeClr>
                </a:solidFill>
                <a:cs typeface="B Nazanin" pitchFamily="2" charset="-78"/>
              </a:rPr>
              <a:t>10.  برنامه‌ریزی </a:t>
            </a:r>
            <a:r>
              <a:rPr lang="fa-IR" b="1" dirty="0">
                <a:solidFill>
                  <a:schemeClr val="bg1">
                    <a:lumMod val="10000"/>
                  </a:schemeClr>
                </a:solidFill>
                <a:cs typeface="B Nazanin" pitchFamily="2" charset="-78"/>
              </a:rPr>
              <a:t>به منظور ایجاد تقویت و هدایت ارتباط اساتید بسیجی و ارزشی دانشگاه با مراکز علمی، صنعتی و کشاورزی و ...</a:t>
            </a:r>
            <a:endParaRPr lang="en-US"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1749394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844824"/>
            <a:ext cx="7200800" cy="2308324"/>
          </a:xfrm>
          <a:prstGeom prst="rect">
            <a:avLst/>
          </a:prstGeom>
          <a:noFill/>
        </p:spPr>
        <p:txBody>
          <a:bodyPr wrap="square" rtlCol="1">
            <a:spAutoFit/>
          </a:bodyPr>
          <a:lstStyle/>
          <a:p>
            <a:r>
              <a:rPr lang="ar-SA" sz="3600" dirty="0">
                <a:solidFill>
                  <a:srgbClr val="92D050"/>
                </a:solidFill>
                <a:effectLst>
                  <a:outerShdw blurRad="38100" dist="38100" dir="2700000" algn="tl">
                    <a:srgbClr val="000000">
                      <a:alpha val="43137"/>
                    </a:srgbClr>
                  </a:outerShdw>
                </a:effectLst>
                <a:cs typeface="B Titr" panose="00000700000000000000" pitchFamily="2" charset="-78"/>
              </a:rPr>
              <a:t>مدیر بررسی و تحلیل</a:t>
            </a:r>
            <a:endParaRPr lang="en-US" sz="3600" dirty="0">
              <a:solidFill>
                <a:srgbClr val="92D050"/>
              </a:solidFill>
              <a:effectLst>
                <a:outerShdw blurRad="38100" dist="38100" dir="2700000" algn="tl">
                  <a:srgbClr val="000000">
                    <a:alpha val="43137"/>
                  </a:srgbClr>
                </a:outerShdw>
              </a:effectLst>
              <a:cs typeface="B Titr" panose="00000700000000000000" pitchFamily="2" charset="-78"/>
            </a:endParaRPr>
          </a:p>
          <a:p>
            <a:endParaRPr lang="fa-IR" sz="3600" dirty="0" smtClean="0">
              <a:solidFill>
                <a:srgbClr val="92D050"/>
              </a:solidFill>
              <a:effectLst>
                <a:outerShdw blurRad="38100" dist="38100" dir="2700000" algn="tl">
                  <a:srgbClr val="000000">
                    <a:alpha val="43137"/>
                  </a:srgbClr>
                </a:outerShdw>
              </a:effectLst>
              <a:cs typeface="B Titr" panose="00000700000000000000" pitchFamily="2" charset="-78"/>
            </a:endParaRPr>
          </a:p>
          <a:p>
            <a:endParaRPr lang="fa-IR" sz="3600" dirty="0">
              <a:solidFill>
                <a:srgbClr val="92D050"/>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rgbClr val="92D050"/>
                </a:solidFill>
                <a:effectLst>
                  <a:outerShdw blurRad="38100" dist="38100" dir="2700000" algn="tl">
                    <a:srgbClr val="000000">
                      <a:alpha val="43137"/>
                    </a:srgbClr>
                  </a:outerShdw>
                </a:effectLst>
                <a:cs typeface="B Titr" panose="00000700000000000000" pitchFamily="2" charset="-78"/>
              </a:rPr>
              <a:t>	</a:t>
            </a:r>
            <a:r>
              <a:rPr lang="ar-SA" sz="3600" dirty="0" smtClean="0">
                <a:solidFill>
                  <a:srgbClr val="92D050"/>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rgbClr val="92D050"/>
                </a:solidFill>
                <a:effectLst>
                  <a:outerShdw blurRad="38100" dist="38100" dir="2700000" algn="tl">
                    <a:srgbClr val="000000">
                      <a:alpha val="43137"/>
                    </a:srgbClr>
                  </a:outerShdw>
                </a:effectLst>
                <a:cs typeface="B Titr" panose="00000700000000000000" pitchFamily="2" charset="-78"/>
              </a:rPr>
              <a:t>جمع آوری اخبار و اطلاعات</a:t>
            </a:r>
            <a:endParaRPr lang="en-US" sz="3600" dirty="0">
              <a:solidFill>
                <a:srgbClr val="92D050"/>
              </a:solidFill>
              <a:effectLst>
                <a:outerShdw blurRad="38100" dist="38100" dir="2700000" algn="tl">
                  <a:srgbClr val="000000">
                    <a:alpha val="43137"/>
                  </a:srgbClr>
                </a:outerShdw>
              </a:effectLst>
              <a:cs typeface="B Titr" panose="00000700000000000000" pitchFamily="2" charset="-78"/>
            </a:endParaRPr>
          </a:p>
        </p:txBody>
      </p:sp>
      <p:sp>
        <p:nvSpPr>
          <p:cNvPr id="6" name="Chevron 5"/>
          <p:cNvSpPr/>
          <p:nvPr/>
        </p:nvSpPr>
        <p:spPr>
          <a:xfrm rot="5400000">
            <a:off x="5652120" y="271095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accent1">
                  <a:lumMod val="75000"/>
                </a:schemeClr>
              </a:solidFill>
            </a:endParaRPr>
          </a:p>
        </p:txBody>
      </p:sp>
      <p:sp>
        <p:nvSpPr>
          <p:cNvPr id="7" name="Chevron 6"/>
          <p:cNvSpPr/>
          <p:nvPr/>
        </p:nvSpPr>
        <p:spPr>
          <a:xfrm rot="5400000">
            <a:off x="6012160" y="2710954"/>
            <a:ext cx="576064" cy="576064"/>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Chevron 7"/>
          <p:cNvSpPr/>
          <p:nvPr/>
        </p:nvSpPr>
        <p:spPr>
          <a:xfrm rot="5400000">
            <a:off x="6372200" y="271095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193621902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0-#ppt_w/2"/>
                                          </p:val>
                                        </p:tav>
                                        <p:tav tm="100000">
                                          <p:val>
                                            <p:strVal val="#ppt_x"/>
                                          </p:val>
                                        </p:tav>
                                      </p:tavLst>
                                    </p:anim>
                                    <p:anim calcmode="lin" valueType="num">
                                      <p:cBhvr additive="base">
                                        <p:cTn id="8" dur="25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750"/>
                            </p:stCondLst>
                            <p:childTnLst>
                              <p:par>
                                <p:cTn id="10" presetID="2" presetClass="entr" presetSubtype="8" fill="hold" grpId="0" nodeType="afterEffect">
                                  <p:stCondLst>
                                    <p:cond delay="50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250" fill="hold"/>
                                        <p:tgtEl>
                                          <p:spTgt spid="7"/>
                                        </p:tgtEl>
                                        <p:attrNameLst>
                                          <p:attrName>ppt_x</p:attrName>
                                        </p:attrNameLst>
                                      </p:cBhvr>
                                      <p:tavLst>
                                        <p:tav tm="0">
                                          <p:val>
                                            <p:strVal val="0-#ppt_w/2"/>
                                          </p:val>
                                        </p:tav>
                                        <p:tav tm="100000">
                                          <p:val>
                                            <p:strVal val="#ppt_x"/>
                                          </p:val>
                                        </p:tav>
                                      </p:tavLst>
                                    </p:anim>
                                    <p:anim calcmode="lin" valueType="num">
                                      <p:cBhvr additive="base">
                                        <p:cTn id="13" dur="250" fill="hold"/>
                                        <p:tgtEl>
                                          <p:spTgt spid="7"/>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8" fill="hold" grpId="0" nodeType="afterEffect">
                                  <p:stCondLst>
                                    <p:cond delay="50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250" fill="hold"/>
                                        <p:tgtEl>
                                          <p:spTgt spid="6"/>
                                        </p:tgtEl>
                                        <p:attrNameLst>
                                          <p:attrName>ppt_x</p:attrName>
                                        </p:attrNameLst>
                                      </p:cBhvr>
                                      <p:tavLst>
                                        <p:tav tm="0">
                                          <p:val>
                                            <p:strVal val="0-#ppt_w/2"/>
                                          </p:val>
                                        </p:tav>
                                        <p:tav tm="100000">
                                          <p:val>
                                            <p:strVal val="#ppt_x"/>
                                          </p:val>
                                        </p:tav>
                                      </p:tavLst>
                                    </p:anim>
                                    <p:anim calcmode="lin" valueType="num">
                                      <p:cBhvr additive="base">
                                        <p:cTn id="18" dur="250" fill="hold"/>
                                        <p:tgtEl>
                                          <p:spTgt spid="6"/>
                                        </p:tgtEl>
                                        <p:attrNameLst>
                                          <p:attrName>ppt_y</p:attrName>
                                        </p:attrNameLst>
                                      </p:cBhvr>
                                      <p:tavLst>
                                        <p:tav tm="0">
                                          <p:val>
                                            <p:strVal val="#ppt_y"/>
                                          </p:val>
                                        </p:tav>
                                        <p:tav tm="100000">
                                          <p:val>
                                            <p:strVal val="#ppt_y"/>
                                          </p:val>
                                        </p:tav>
                                      </p:tavLst>
                                    </p:anim>
                                  </p:childTnLst>
                                </p:cTn>
                              </p:par>
                            </p:childTnLst>
                          </p:cTn>
                        </p:par>
                        <p:par>
                          <p:cTn id="19" fill="hold">
                            <p:stCondLst>
                              <p:cond delay="2250"/>
                            </p:stCondLst>
                            <p:childTnLst>
                              <p:par>
                                <p:cTn id="20" presetID="42"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72720"/>
            <a:ext cx="8208912" cy="5416868"/>
          </a:xfrm>
          <a:prstGeom prst="rect">
            <a:avLst/>
          </a:prstGeom>
        </p:spPr>
        <p:txBody>
          <a:bodyPr wrap="square">
            <a:spAutoFit/>
          </a:bodyPr>
          <a:lstStyle/>
          <a:p>
            <a:r>
              <a:rPr lang="fa-IR" sz="3200" b="1" dirty="0">
                <a:solidFill>
                  <a:schemeClr val="bg1">
                    <a:lumMod val="10000"/>
                  </a:schemeClr>
                </a:solidFill>
                <a:cs typeface="B Titr" pitchFamily="2" charset="-78"/>
              </a:rPr>
              <a:t>شرح وظایف بررسی و تحلیل</a:t>
            </a:r>
            <a:endParaRPr lang="en-US" sz="3200" b="1" dirty="0">
              <a:solidFill>
                <a:schemeClr val="bg1">
                  <a:lumMod val="10000"/>
                </a:schemeClr>
              </a:solidFill>
              <a:cs typeface="B Titr" pitchFamily="2" charset="-78"/>
            </a:endParaRPr>
          </a:p>
          <a:p>
            <a:pPr lvl="0"/>
            <a:endParaRPr lang="fa-IR" dirty="0" smtClean="0"/>
          </a:p>
          <a:p>
            <a:pPr lvl="0"/>
            <a:endParaRPr lang="fa-IR" dirty="0"/>
          </a:p>
          <a:p>
            <a:pPr lvl="0"/>
            <a:endParaRPr lang="fa-IR" dirty="0" smtClean="0"/>
          </a:p>
          <a:p>
            <a:pPr marL="342900" lvl="0" indent="-342900" algn="just">
              <a:buFont typeface="+mj-lt"/>
              <a:buAutoNum type="arabicPeriod"/>
            </a:pPr>
            <a:r>
              <a:rPr lang="fa-IR" sz="2000" b="1" dirty="0" smtClean="0">
                <a:solidFill>
                  <a:schemeClr val="bg1">
                    <a:lumMod val="10000"/>
                  </a:schemeClr>
                </a:solidFill>
                <a:cs typeface="B Nazanin" pitchFamily="2" charset="-78"/>
              </a:rPr>
              <a:t>اشراف </a:t>
            </a:r>
            <a:r>
              <a:rPr lang="fa-IR" sz="2000" b="1" dirty="0">
                <a:solidFill>
                  <a:schemeClr val="bg1">
                    <a:lumMod val="10000"/>
                  </a:schemeClr>
                </a:solidFill>
                <a:cs typeface="B Nazanin" pitchFamily="2" charset="-78"/>
              </a:rPr>
              <a:t>اطلاعاتی برای شناخت عوامل پشت پرده تهدیدات در دانشگاه و پیش‌بینی تمهیدات لازم در مقابله با آنها و ارسال به رده مافوق.</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ایجاد زمینه‌های تعامل با دیگر بخش‌های </a:t>
            </a:r>
            <a:r>
              <a:rPr lang="fa-IR" sz="2000" b="1" dirty="0" smtClean="0">
                <a:solidFill>
                  <a:schemeClr val="bg1">
                    <a:lumMod val="10000"/>
                  </a:schemeClr>
                </a:solidFill>
                <a:cs typeface="B Nazanin" pitchFamily="2" charset="-78"/>
              </a:rPr>
              <a:t>دانشگاه </a:t>
            </a:r>
            <a:r>
              <a:rPr lang="fa-IR" sz="2000" b="1" dirty="0">
                <a:solidFill>
                  <a:schemeClr val="bg1">
                    <a:lumMod val="10000"/>
                  </a:schemeClr>
                </a:solidFill>
                <a:cs typeface="B Nazanin" pitchFamily="2" charset="-78"/>
              </a:rPr>
              <a:t>برای تأثیرگذاری در حوزه‌های مختلف سیاسی و امنیتی دانشگاه.</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شناخت نقاط حساس و آلوده و بحران‌خیز محدوده دانشگاه جهت پیش‌گیری از بروز حوادث احتمالی و ارسال به رده مافوق</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همکاری در جهت شناسایی پرونده اشخاص از مراکز مربوط به بسیج اساتید جهت بهره برداری در شرایط لازم مطابق با دستور.</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پیگیری آموزش شبکه اطلاعاتی دانشگاه‌ها و دانشکده‌ها از طریق رده مافوق.</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تهیه برنامه‌های سالانه بر اساس برنامه‌های ابلاغی و نظارت تخصصی بر حسن اجرای آنها.</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شناسایی مشکلات در حوزه دانشگاه که قابلیت تبدیل به تهدیدات امنیتی دارند.</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پیش‌بینی و ارائه راه‌حل در مورد تهدیدات امنیتی مرتبط با مسائل سیاسی، اجتماعی، فرهنگی و ...</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33869226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5" y="1700808"/>
            <a:ext cx="7632848" cy="4955203"/>
          </a:xfrm>
          <a:prstGeom prst="rect">
            <a:avLst/>
          </a:prstGeom>
          <a:noFill/>
        </p:spPr>
        <p:txBody>
          <a:bodyPr wrap="square" numCol="1" spcCol="360000" rtlCol="1">
            <a:spAutoFit/>
          </a:bodyPr>
          <a:lstStyle/>
          <a:p>
            <a:r>
              <a:rPr lang="ar-SA"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مدیر فرهنگی</a:t>
            </a:r>
            <a:endParaRPr lang="en-US"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endParaRPr lang="fa-IR"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endParaRPr lang="fa-IR"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	کارشناس حلقه های صالحین</a:t>
            </a:r>
          </a:p>
          <a:p>
            <a:r>
              <a:rPr lang="fa-IR"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	</a:t>
            </a:r>
            <a:r>
              <a:rPr lang="ar-SA"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اردویی و ورزش</a:t>
            </a:r>
            <a:endParaRPr lang="en-US"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	</a:t>
            </a:r>
            <a:r>
              <a:rPr lang="ar-SA"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قرآن و عترت</a:t>
            </a:r>
            <a:endParaRPr lang="en-US"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	</a:t>
            </a:r>
            <a:r>
              <a:rPr lang="ar-SA" sz="3600" dirty="0" smtClean="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rPr>
              <a:t>مطالعات فرهنگی</a:t>
            </a:r>
            <a:endParaRPr lang="en-US" sz="3600" dirty="0">
              <a:solidFill>
                <a:schemeClr val="bg2">
                  <a:lumMod val="20000"/>
                  <a:lumOff val="80000"/>
                </a:schemeClr>
              </a:solidFill>
              <a:effectLst>
                <a:outerShdw blurRad="38100" dist="38100" dir="2700000" algn="tl">
                  <a:srgbClr val="000000">
                    <a:alpha val="43137"/>
                  </a:srgbClr>
                </a:outerShdw>
              </a:effectLst>
              <a:cs typeface="B Titr" panose="00000700000000000000" pitchFamily="2" charset="-78"/>
            </a:endParaRPr>
          </a:p>
          <a:p>
            <a:pPr algn="just"/>
            <a:r>
              <a:rPr lang="ar-SA" sz="3600" b="1" dirty="0" smtClean="0">
                <a:solidFill>
                  <a:schemeClr val="bg1">
                    <a:lumMod val="10000"/>
                  </a:schemeClr>
                </a:solidFill>
                <a:latin typeface="Microsoft Uighur" pitchFamily="2" charset="-78"/>
                <a:cs typeface="B Nazanin" pitchFamily="2" charset="-78"/>
              </a:rPr>
              <a:t> </a:t>
            </a:r>
            <a:endParaRPr lang="en-US" sz="3600" b="1" dirty="0">
              <a:solidFill>
                <a:schemeClr val="bg1">
                  <a:lumMod val="10000"/>
                </a:schemeClr>
              </a:solidFill>
              <a:latin typeface="Microsoft Uighur" pitchFamily="2" charset="-78"/>
              <a:cs typeface="B Nazanin" pitchFamily="2" charset="-78"/>
            </a:endParaRPr>
          </a:p>
          <a:p>
            <a:pPr algn="ctr"/>
            <a:endParaRPr lang="fa-IR" sz="2800" dirty="0">
              <a:latin typeface="Microsoft Uighur" pitchFamily="2" charset="-78"/>
              <a:cs typeface="Microsoft Uighur" pitchFamily="2" charset="-78"/>
            </a:endParaRPr>
          </a:p>
        </p:txBody>
      </p:sp>
      <p:sp>
        <p:nvSpPr>
          <p:cNvPr id="3" name="Chevron 2"/>
          <p:cNvSpPr/>
          <p:nvPr/>
        </p:nvSpPr>
        <p:spPr>
          <a:xfrm rot="5400000">
            <a:off x="6084168"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accent1">
                  <a:lumMod val="75000"/>
                </a:schemeClr>
              </a:solidFill>
            </a:endParaRPr>
          </a:p>
        </p:txBody>
      </p:sp>
      <p:sp>
        <p:nvSpPr>
          <p:cNvPr id="4" name="Chevron 3"/>
          <p:cNvSpPr/>
          <p:nvPr/>
        </p:nvSpPr>
        <p:spPr>
          <a:xfrm rot="5400000">
            <a:off x="6444208" y="2564904"/>
            <a:ext cx="576064" cy="576064"/>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5" name="Chevron 4"/>
          <p:cNvSpPr/>
          <p:nvPr/>
        </p:nvSpPr>
        <p:spPr>
          <a:xfrm rot="5400000">
            <a:off x="6804248"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1595792190"/>
      </p:ext>
    </p:extLst>
  </p:cSld>
  <p:clrMapOvr>
    <a:masterClrMapping/>
  </p:clrMapOvr>
  <mc:AlternateContent xmlns:mc="http://schemas.openxmlformats.org/markup-compatibility/2006" xmlns:p14="http://schemas.microsoft.com/office/powerpoint/2010/main">
    <mc:Choice Requires="p14">
      <p:transition spd="slow" p14:dur="3900">
        <p14:glitter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500"/>
                            </p:stCondLst>
                            <p:childTnLst>
                              <p:par>
                                <p:cTn id="9" presetID="2" presetClass="entr" presetSubtype="8"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50" fill="hold"/>
                                        <p:tgtEl>
                                          <p:spTgt spid="5"/>
                                        </p:tgtEl>
                                        <p:attrNameLst>
                                          <p:attrName>ppt_x</p:attrName>
                                        </p:attrNameLst>
                                      </p:cBhvr>
                                      <p:tavLst>
                                        <p:tav tm="0">
                                          <p:val>
                                            <p:strVal val="0-#ppt_w/2"/>
                                          </p:val>
                                        </p:tav>
                                        <p:tav tm="100000">
                                          <p:val>
                                            <p:strVal val="#ppt_x"/>
                                          </p:val>
                                        </p:tav>
                                      </p:tavLst>
                                    </p:anim>
                                    <p:anim calcmode="lin" valueType="num">
                                      <p:cBhvr additive="base">
                                        <p:cTn id="12" dur="250" fill="hold"/>
                                        <p:tgtEl>
                                          <p:spTgt spid="5"/>
                                        </p:tgtEl>
                                        <p:attrNameLst>
                                          <p:attrName>ppt_y</p:attrName>
                                        </p:attrNameLst>
                                      </p:cBhvr>
                                      <p:tavLst>
                                        <p:tav tm="0">
                                          <p:val>
                                            <p:strVal val="#ppt_y"/>
                                          </p:val>
                                        </p:tav>
                                        <p:tav tm="100000">
                                          <p:val>
                                            <p:strVal val="#ppt_y"/>
                                          </p:val>
                                        </p:tav>
                                      </p:tavLst>
                                    </p:anim>
                                  </p:childTnLst>
                                </p:cTn>
                              </p:par>
                            </p:childTnLst>
                          </p:cTn>
                        </p:par>
                        <p:par>
                          <p:cTn id="13" fill="hold">
                            <p:stCondLst>
                              <p:cond delay="3250"/>
                            </p:stCondLst>
                            <p:childTnLst>
                              <p:par>
                                <p:cTn id="14" presetID="2" presetClass="entr" presetSubtype="8" fill="hold" grpId="0" nodeType="afterEffect">
                                  <p:stCondLst>
                                    <p:cond delay="50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250" fill="hold"/>
                                        <p:tgtEl>
                                          <p:spTgt spid="4"/>
                                        </p:tgtEl>
                                        <p:attrNameLst>
                                          <p:attrName>ppt_x</p:attrName>
                                        </p:attrNameLst>
                                      </p:cBhvr>
                                      <p:tavLst>
                                        <p:tav tm="0">
                                          <p:val>
                                            <p:strVal val="0-#ppt_w/2"/>
                                          </p:val>
                                        </p:tav>
                                        <p:tav tm="100000">
                                          <p:val>
                                            <p:strVal val="#ppt_x"/>
                                          </p:val>
                                        </p:tav>
                                      </p:tavLst>
                                    </p:anim>
                                    <p:anim calcmode="lin" valueType="num">
                                      <p:cBhvr additive="base">
                                        <p:cTn id="17" dur="25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4000"/>
                            </p:stCondLst>
                            <p:childTnLst>
                              <p:par>
                                <p:cTn id="19" presetID="2" presetClass="entr" presetSubtype="8" fill="hold" grpId="0" nodeType="afterEffect">
                                  <p:stCondLst>
                                    <p:cond delay="50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250" fill="hold"/>
                                        <p:tgtEl>
                                          <p:spTgt spid="3"/>
                                        </p:tgtEl>
                                        <p:attrNameLst>
                                          <p:attrName>ppt_x</p:attrName>
                                        </p:attrNameLst>
                                      </p:cBhvr>
                                      <p:tavLst>
                                        <p:tav tm="0">
                                          <p:val>
                                            <p:strVal val="0-#ppt_w/2"/>
                                          </p:val>
                                        </p:tav>
                                        <p:tav tm="100000">
                                          <p:val>
                                            <p:strVal val="#ppt_x"/>
                                          </p:val>
                                        </p:tav>
                                      </p:tavLst>
                                    </p:anim>
                                    <p:anim calcmode="lin" valueType="num">
                                      <p:cBhvr additive="base">
                                        <p:cTn id="22" dur="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2780928"/>
            <a:ext cx="7416824" cy="3908762"/>
          </a:xfrm>
          <a:prstGeom prst="rect">
            <a:avLst/>
          </a:prstGeom>
          <a:noFill/>
        </p:spPr>
        <p:txBody>
          <a:bodyPr wrap="square" rtlCol="1">
            <a:spAutoFit/>
          </a:bodyPr>
          <a:lstStyle/>
          <a:p>
            <a:pPr algn="just"/>
            <a:r>
              <a:rPr lang="ar-SA" sz="3600" b="1" dirty="0">
                <a:solidFill>
                  <a:schemeClr val="bg1">
                    <a:lumMod val="10000"/>
                  </a:schemeClr>
                </a:solidFill>
                <a:cs typeface="B Mitra" pitchFamily="2" charset="-78"/>
              </a:rPr>
              <a:t>سازمان بسيج اساتيد </a:t>
            </a:r>
            <a:r>
              <a:rPr lang="ar-SA" sz="3600" b="1" dirty="0" smtClean="0">
                <a:solidFill>
                  <a:schemeClr val="bg1">
                    <a:lumMod val="10000"/>
                  </a:schemeClr>
                </a:solidFill>
                <a:cs typeface="B Mitra" pitchFamily="2" charset="-78"/>
              </a:rPr>
              <a:t>دانشگاهها </a:t>
            </a:r>
            <a:r>
              <a:rPr lang="ar-SA" sz="3600" b="1" dirty="0">
                <a:solidFill>
                  <a:schemeClr val="bg1">
                    <a:lumMod val="10000"/>
                  </a:schemeClr>
                </a:solidFill>
                <a:cs typeface="B Mitra" pitchFamily="2" charset="-78"/>
              </a:rPr>
              <a:t>و مراكز آموزش عالي و پژوهشي كشور به مثابه يكي از فرهيخته‌ترين نهادهاي </a:t>
            </a:r>
            <a:r>
              <a:rPr lang="ar-SA" sz="3600" b="1" dirty="0" smtClean="0">
                <a:solidFill>
                  <a:schemeClr val="bg1">
                    <a:lumMod val="10000"/>
                  </a:schemeClr>
                </a:solidFill>
                <a:cs typeface="B Mitra" pitchFamily="2" charset="-78"/>
              </a:rPr>
              <a:t>علمي فرهنگي، برآيندي </a:t>
            </a:r>
            <a:r>
              <a:rPr lang="ar-SA" sz="3600" b="1" dirty="0">
                <a:solidFill>
                  <a:schemeClr val="bg1">
                    <a:lumMod val="10000"/>
                  </a:schemeClr>
                </a:solidFill>
                <a:cs typeface="B Mitra" pitchFamily="2" charset="-78"/>
              </a:rPr>
              <a:t>از تعهد و اخلاص فرهنگ بسيج و دانش و تخصص اساتيد برجسته و اعضاي هيئت علمي دانشگاه‌هاي كشور است. </a:t>
            </a:r>
            <a:endParaRPr lang="en-US" sz="3600" b="1" dirty="0">
              <a:solidFill>
                <a:schemeClr val="bg1">
                  <a:lumMod val="10000"/>
                </a:schemeClr>
              </a:solidFill>
              <a:cs typeface="B Mitra" pitchFamily="2" charset="-78"/>
            </a:endParaRPr>
          </a:p>
          <a:p>
            <a:pPr algn="just"/>
            <a:endParaRPr lang="fa-IR" sz="3200" dirty="0">
              <a:cs typeface="B Mitra" pitchFamily="2" charset="-78"/>
            </a:endParaRPr>
          </a:p>
        </p:txBody>
      </p:sp>
      <p:sp>
        <p:nvSpPr>
          <p:cNvPr id="3" name="Rectangle 2"/>
          <p:cNvSpPr/>
          <p:nvPr/>
        </p:nvSpPr>
        <p:spPr>
          <a:xfrm>
            <a:off x="2483768" y="1772816"/>
            <a:ext cx="6152645"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SA" sz="3600" b="1" dirty="0">
                <a:cs typeface="B Homa" pitchFamily="2" charset="-78"/>
              </a:rPr>
              <a:t>روند شكل گيري سازمان بسيج اساتيد </a:t>
            </a:r>
            <a:endParaRPr lang="en-US" sz="3600" dirty="0">
              <a:cs typeface="B Homa" pitchFamily="2" charset="-78"/>
            </a:endParaRPr>
          </a:p>
        </p:txBody>
      </p:sp>
    </p:spTree>
    <p:extLst>
      <p:ext uri="{BB962C8B-B14F-4D97-AF65-F5344CB8AC3E}">
        <p14:creationId xmlns:p14="http://schemas.microsoft.com/office/powerpoint/2010/main" val="292392068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750"/>
                                  </p:stCondLst>
                                  <p:childTnLst>
                                    <p:animEffect transition="out" filter="fade">
                                      <p:cBhvr>
                                        <p:cTn id="6" dur="500" tmFilter="0, 0; .2, .5; .8, .5; 1, 0"/>
                                        <p:tgtEl>
                                          <p:spTgt spid="3"/>
                                        </p:tgtEl>
                                      </p:cBhvr>
                                    </p:animEffect>
                                    <p:animScale>
                                      <p:cBhvr>
                                        <p:cTn id="7" dur="250" autoRev="1" fill="hold"/>
                                        <p:tgtEl>
                                          <p:spTgt spid="3"/>
                                        </p:tgtEl>
                                      </p:cBhvr>
                                      <p:by x="105000" y="105000"/>
                                    </p:animScale>
                                  </p:childTnLst>
                                </p:cTn>
                              </p:par>
                            </p:childTnLst>
                          </p:cTn>
                        </p:par>
                        <p:par>
                          <p:cTn id="8" fill="hold">
                            <p:stCondLst>
                              <p:cond delay="1250"/>
                            </p:stCondLst>
                            <p:childTnLst>
                              <p:par>
                                <p:cTn id="9" presetID="16" presetClass="entr" presetSubtype="21" fill="hold" grpId="0" nodeType="afterEffect">
                                  <p:stCondLst>
                                    <p:cond delay="25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496944" cy="6401753"/>
          </a:xfrm>
          <a:prstGeom prst="rect">
            <a:avLst/>
          </a:prstGeom>
        </p:spPr>
        <p:txBody>
          <a:bodyPr wrap="square">
            <a:spAutoFit/>
          </a:bodyPr>
          <a:lstStyle/>
          <a:p>
            <a:r>
              <a:rPr lang="fa-IR" sz="3200" b="1" dirty="0">
                <a:solidFill>
                  <a:schemeClr val="bg1">
                    <a:lumMod val="10000"/>
                  </a:schemeClr>
                </a:solidFill>
                <a:cs typeface="B Titr" pitchFamily="2" charset="-78"/>
              </a:rPr>
              <a:t>شرح وظایف فرهنگی</a:t>
            </a:r>
            <a:endParaRPr lang="en-US" sz="3200" b="1" dirty="0">
              <a:solidFill>
                <a:schemeClr val="bg1">
                  <a:lumMod val="10000"/>
                </a:schemeClr>
              </a:solidFill>
              <a:cs typeface="B Titr" pitchFamily="2" charset="-78"/>
            </a:endParaRPr>
          </a:p>
          <a:p>
            <a:pPr lvl="0"/>
            <a:endParaRPr lang="fa-IR" dirty="0" smtClean="0"/>
          </a:p>
          <a:p>
            <a:pPr lvl="0"/>
            <a:endParaRPr lang="fa-IR" dirty="0"/>
          </a:p>
          <a:p>
            <a:pPr marL="342900" lvl="0" indent="-342900" algn="just">
              <a:buFont typeface="Arial" pitchFamily="34" charset="0"/>
              <a:buChar char="•"/>
            </a:pPr>
            <a:r>
              <a:rPr lang="fa-IR" b="1" dirty="0" smtClean="0">
                <a:solidFill>
                  <a:schemeClr val="bg1">
                    <a:lumMod val="10000"/>
                  </a:schemeClr>
                </a:solidFill>
                <a:cs typeface="B Nazanin" pitchFamily="2" charset="-78"/>
              </a:rPr>
              <a:t>اجرای </a:t>
            </a:r>
            <a:r>
              <a:rPr lang="fa-IR" b="1" dirty="0">
                <a:solidFill>
                  <a:schemeClr val="bg1">
                    <a:lumMod val="10000"/>
                  </a:schemeClr>
                </a:solidFill>
                <a:cs typeface="B Nazanin" pitchFamily="2" charset="-78"/>
              </a:rPr>
              <a:t>برنامه‌های فرهنگی در راستای تحکیم و ارتقای ارزش‌ها و معرفت دینی نزد اساتید و پیوند ناگسستنی آنان با قرآن و عترت و پاسداری در حریم ولایت.</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روشنگری و شبهه زدایی پیرامون مسائل سیاسی، اجتماعی به منظور تعمیق ایمان و اعتماد اساتید نسبت به حقانیت انقلاب و نظام.</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برنامه‌ریزی و تهیه طرح‌های مناسب جهت تدوین، انتشار، تقویت، توسعه و سازماندهی نشریات ارزشی و مطبوعات بسیج اساتید در سطح دانشگاه.</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تلاش در جهت تبیین و تحکیم فرهنگ ایثار و شهادت در بین اساتید با برگزاری مراسم‌ کنگره شهدا و ...</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ظرفیت سازی و تشکیل </a:t>
            </a:r>
            <a:r>
              <a:rPr lang="fa-IR" b="1" dirty="0" smtClean="0">
                <a:solidFill>
                  <a:schemeClr val="bg1">
                    <a:lumMod val="10000"/>
                  </a:schemeClr>
                </a:solidFill>
                <a:cs typeface="B Nazanin" pitchFamily="2" charset="-78"/>
              </a:rPr>
              <a:t>حلقه های معرفت صالحین، گروه‌های </a:t>
            </a:r>
            <a:r>
              <a:rPr lang="fa-IR" b="1" dirty="0">
                <a:solidFill>
                  <a:schemeClr val="bg1">
                    <a:lumMod val="10000"/>
                  </a:schemeClr>
                </a:solidFill>
                <a:cs typeface="B Nazanin" pitchFamily="2" charset="-78"/>
              </a:rPr>
              <a:t>مطالعه و تحقیق فرهنگی جهت حضور در عرصه‌های مقابله با تهاجم فرهنگی.</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اهتمام در ترویج آموزه‌های سیره پیامبر گرامی اسلام (ص) با استفاده از شیوه‌های فرهنگی و مبانی نظری انقلاب.</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برگزاری مراسم‌ و مناسبت‌های مذهبی و هنری جهت کمک به مراسم‌ بسیج اساتید کشور.</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برگزاری اردوهای مختلف و اهتمام در تأثیرگذاری و نتیجه‌گیری مفید از آن.</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تهیه اخبار از مسائل مهم و جاری کشور و ارائه به اعضای بسیج اساتید.</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برگزاری کلاس‌های قرآنی و معرفی اساتید مستعد به رده‌های مافوق.</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برنامه‌ریزی ورزشی جهت آمادگی اساتید بسیجی.</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شناخت شبهات، تهدیدات فرهنگی و هدایت توانمندی‌های فرهنگی بسیج اساتید جهت مقابله با این تهدیدات.</a:t>
            </a:r>
            <a:endParaRPr lang="en-US" b="1" dirty="0">
              <a:solidFill>
                <a:schemeClr val="bg1">
                  <a:lumMod val="10000"/>
                </a:schemeClr>
              </a:solidFill>
              <a:cs typeface="B Nazanin" pitchFamily="2" charset="-78"/>
            </a:endParaRPr>
          </a:p>
          <a:p>
            <a:pPr marL="342900" lvl="0" indent="-342900" algn="just">
              <a:buFont typeface="Arial" pitchFamily="34" charset="0"/>
              <a:buChar char="•"/>
            </a:pPr>
            <a:r>
              <a:rPr lang="fa-IR" b="1" dirty="0">
                <a:solidFill>
                  <a:schemeClr val="bg1">
                    <a:lumMod val="10000"/>
                  </a:schemeClr>
                </a:solidFill>
                <a:cs typeface="B Nazanin" pitchFamily="2" charset="-78"/>
              </a:rPr>
              <a:t>شناسایی ناهنجاری‌های فرهنگی در سطح دانشگاه و تلاش برای اصلاح آنها مطابق با مأموریت‌های بسیج.</a:t>
            </a:r>
            <a:endParaRPr lang="en-US"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19675448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7632848" cy="3416320"/>
          </a:xfrm>
          <a:prstGeom prst="rect">
            <a:avLst/>
          </a:prstGeom>
          <a:noFill/>
        </p:spPr>
        <p:txBody>
          <a:bodyPr wrap="square" rtlCol="1">
            <a:spAutoFit/>
          </a:bodyPr>
          <a:lstStyle/>
          <a:p>
            <a:r>
              <a:rPr lang="ar-SA" sz="3600" dirty="0" smtClean="0">
                <a:solidFill>
                  <a:schemeClr val="bg1">
                    <a:lumMod val="10000"/>
                  </a:schemeClr>
                </a:solidFill>
                <a:cs typeface="B Titr" panose="00000700000000000000" pitchFamily="2" charset="-78"/>
              </a:rPr>
              <a:t>مدیر </a:t>
            </a:r>
            <a:r>
              <a:rPr lang="ar-SA" sz="3600" dirty="0">
                <a:solidFill>
                  <a:schemeClr val="bg1">
                    <a:lumMod val="10000"/>
                  </a:schemeClr>
                </a:solidFill>
                <a:cs typeface="B Titr" panose="00000700000000000000" pitchFamily="2" charset="-78"/>
              </a:rPr>
              <a:t>علمی پژوهشی</a:t>
            </a:r>
            <a:endParaRPr lang="en-US" sz="3600" dirty="0">
              <a:solidFill>
                <a:schemeClr val="bg1">
                  <a:lumMod val="10000"/>
                </a:schemeClr>
              </a:solidFill>
              <a:cs typeface="B Titr" panose="00000700000000000000" pitchFamily="2" charset="-78"/>
            </a:endParaRPr>
          </a:p>
          <a:p>
            <a:endParaRPr lang="fa-IR" sz="3600" dirty="0" smtClean="0">
              <a:solidFill>
                <a:schemeClr val="bg1">
                  <a:lumMod val="10000"/>
                </a:schemeClr>
              </a:solidFill>
              <a:cs typeface="B Titr" panose="00000700000000000000" pitchFamily="2" charset="-78"/>
            </a:endParaRPr>
          </a:p>
          <a:p>
            <a:endParaRPr lang="fa-IR" sz="3600" dirty="0">
              <a:solidFill>
                <a:schemeClr val="bg1">
                  <a:lumMod val="10000"/>
                </a:schemeClr>
              </a:solidFill>
              <a:cs typeface="B Titr" panose="00000700000000000000" pitchFamily="2" charset="-78"/>
            </a:endParaRPr>
          </a:p>
          <a:p>
            <a:r>
              <a:rPr lang="fa-IR" sz="3600" dirty="0" smtClean="0">
                <a:solidFill>
                  <a:schemeClr val="bg1">
                    <a:lumMod val="10000"/>
                  </a:schemeClr>
                </a:solidFill>
                <a:cs typeface="B Titr" panose="00000700000000000000" pitchFamily="2" charset="-78"/>
              </a:rPr>
              <a:t>		</a:t>
            </a:r>
            <a:r>
              <a:rPr lang="ar-SA" sz="3600" dirty="0" smtClean="0">
                <a:solidFill>
                  <a:schemeClr val="bg1">
                    <a:lumMod val="10000"/>
                  </a:schemeClr>
                </a:solidFill>
                <a:cs typeface="B Titr" panose="00000700000000000000" pitchFamily="2" charset="-78"/>
              </a:rPr>
              <a:t>کارشناس </a:t>
            </a:r>
            <a:r>
              <a:rPr lang="ar-SA" sz="3600" dirty="0">
                <a:solidFill>
                  <a:schemeClr val="bg1">
                    <a:lumMod val="10000"/>
                  </a:schemeClr>
                </a:solidFill>
                <a:cs typeface="B Titr" panose="00000700000000000000" pitchFamily="2" charset="-78"/>
              </a:rPr>
              <a:t>هسته­های علمی </a:t>
            </a:r>
            <a:r>
              <a:rPr lang="ar-SA" sz="3600" dirty="0" smtClean="0">
                <a:solidFill>
                  <a:schemeClr val="bg1">
                    <a:lumMod val="10000"/>
                  </a:schemeClr>
                </a:solidFill>
                <a:cs typeface="B Titr" panose="00000700000000000000" pitchFamily="2" charset="-78"/>
              </a:rPr>
              <a:t>آموزشی</a:t>
            </a:r>
            <a:endParaRPr lang="fa-IR" sz="3600" dirty="0" smtClean="0">
              <a:solidFill>
                <a:schemeClr val="bg1">
                  <a:lumMod val="10000"/>
                </a:schemeClr>
              </a:solidFill>
              <a:cs typeface="B Titr" panose="00000700000000000000" pitchFamily="2" charset="-78"/>
            </a:endParaRPr>
          </a:p>
          <a:p>
            <a:r>
              <a:rPr lang="fa-IR" sz="3600" dirty="0" smtClean="0"/>
              <a:t>		</a:t>
            </a:r>
            <a:r>
              <a:rPr lang="ar-SA" sz="3600" dirty="0" smtClean="0">
                <a:solidFill>
                  <a:schemeClr val="bg1">
                    <a:lumMod val="10000"/>
                  </a:schemeClr>
                </a:solidFill>
                <a:cs typeface="B Titr" panose="00000700000000000000" pitchFamily="2" charset="-78"/>
              </a:rPr>
              <a:t>کارشناس </a:t>
            </a:r>
            <a:r>
              <a:rPr lang="ar-SA" sz="3600" dirty="0">
                <a:solidFill>
                  <a:schemeClr val="bg1">
                    <a:lumMod val="10000"/>
                  </a:schemeClr>
                </a:solidFill>
                <a:cs typeface="B Titr" panose="00000700000000000000" pitchFamily="2" charset="-78"/>
              </a:rPr>
              <a:t>پژوهش</a:t>
            </a:r>
            <a:endParaRPr lang="en-US" sz="3600" dirty="0">
              <a:solidFill>
                <a:schemeClr val="bg1">
                  <a:lumMod val="10000"/>
                </a:schemeClr>
              </a:solidFill>
              <a:cs typeface="B Titr" panose="00000700000000000000" pitchFamily="2" charset="-78"/>
            </a:endParaRPr>
          </a:p>
          <a:p>
            <a:endParaRPr lang="en-US" sz="3600" dirty="0">
              <a:solidFill>
                <a:schemeClr val="bg1">
                  <a:lumMod val="10000"/>
                </a:schemeClr>
              </a:solidFill>
              <a:cs typeface="B Titr" panose="00000700000000000000" pitchFamily="2" charset="-78"/>
            </a:endParaRPr>
          </a:p>
        </p:txBody>
      </p:sp>
      <p:sp>
        <p:nvSpPr>
          <p:cNvPr id="3" name="Chevron 2"/>
          <p:cNvSpPr/>
          <p:nvPr/>
        </p:nvSpPr>
        <p:spPr>
          <a:xfrm rot="5400000">
            <a:off x="5148064"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accent1">
                  <a:lumMod val="75000"/>
                </a:schemeClr>
              </a:solidFill>
            </a:endParaRPr>
          </a:p>
        </p:txBody>
      </p:sp>
      <p:sp>
        <p:nvSpPr>
          <p:cNvPr id="4" name="Chevron 3"/>
          <p:cNvSpPr/>
          <p:nvPr/>
        </p:nvSpPr>
        <p:spPr>
          <a:xfrm rot="5400000">
            <a:off x="5508104" y="2564904"/>
            <a:ext cx="576064" cy="576064"/>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5" name="Chevron 4"/>
          <p:cNvSpPr/>
          <p:nvPr/>
        </p:nvSpPr>
        <p:spPr>
          <a:xfrm rot="5400000">
            <a:off x="5868144"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1465666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1000"/>
                            </p:stCondLst>
                            <p:childTnLst>
                              <p:par>
                                <p:cTn id="11" presetID="2" presetClass="entr" presetSubtype="8" fill="hold" grpId="0" nodeType="after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50" fill="hold"/>
                                        <p:tgtEl>
                                          <p:spTgt spid="5"/>
                                        </p:tgtEl>
                                        <p:attrNameLst>
                                          <p:attrName>ppt_x</p:attrName>
                                        </p:attrNameLst>
                                      </p:cBhvr>
                                      <p:tavLst>
                                        <p:tav tm="0">
                                          <p:val>
                                            <p:strVal val="0-#ppt_w/2"/>
                                          </p:val>
                                        </p:tav>
                                        <p:tav tm="100000">
                                          <p:val>
                                            <p:strVal val="#ppt_x"/>
                                          </p:val>
                                        </p:tav>
                                      </p:tavLst>
                                    </p:anim>
                                    <p:anim calcmode="lin" valueType="num">
                                      <p:cBhvr additive="base">
                                        <p:cTn id="14" dur="250" fill="hold"/>
                                        <p:tgtEl>
                                          <p:spTgt spid="5"/>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250" fill="hold"/>
                                        <p:tgtEl>
                                          <p:spTgt spid="4"/>
                                        </p:tgtEl>
                                        <p:attrNameLst>
                                          <p:attrName>ppt_x</p:attrName>
                                        </p:attrNameLst>
                                      </p:cBhvr>
                                      <p:tavLst>
                                        <p:tav tm="0">
                                          <p:val>
                                            <p:strVal val="0-#ppt_w/2"/>
                                          </p:val>
                                        </p:tav>
                                        <p:tav tm="100000">
                                          <p:val>
                                            <p:strVal val="#ppt_x"/>
                                          </p:val>
                                        </p:tav>
                                      </p:tavLst>
                                    </p:anim>
                                    <p:anim calcmode="lin" valueType="num">
                                      <p:cBhvr additive="base">
                                        <p:cTn id="19" dur="250" fill="hold"/>
                                        <p:tgtEl>
                                          <p:spTgt spid="4"/>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2" presetClass="entr" presetSubtype="8" fill="hold" grpId="0" nodeType="afterEffect">
                                  <p:stCondLst>
                                    <p:cond delay="50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250" fill="hold"/>
                                        <p:tgtEl>
                                          <p:spTgt spid="3"/>
                                        </p:tgtEl>
                                        <p:attrNameLst>
                                          <p:attrName>ppt_x</p:attrName>
                                        </p:attrNameLst>
                                      </p:cBhvr>
                                      <p:tavLst>
                                        <p:tav tm="0">
                                          <p:val>
                                            <p:strVal val="0-#ppt_w/2"/>
                                          </p:val>
                                        </p:tav>
                                        <p:tav tm="100000">
                                          <p:val>
                                            <p:strVal val="#ppt_x"/>
                                          </p:val>
                                        </p:tav>
                                      </p:tavLst>
                                    </p:anim>
                                    <p:anim calcmode="lin" valueType="num">
                                      <p:cBhvr additive="base">
                                        <p:cTn id="24" dur="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424936" cy="5109091"/>
          </a:xfrm>
          <a:prstGeom prst="rect">
            <a:avLst/>
          </a:prstGeom>
        </p:spPr>
        <p:txBody>
          <a:bodyPr wrap="square">
            <a:spAutoFit/>
          </a:bodyPr>
          <a:lstStyle/>
          <a:p>
            <a:r>
              <a:rPr lang="fa-IR" sz="3200" dirty="0">
                <a:solidFill>
                  <a:schemeClr val="bg1">
                    <a:lumMod val="10000"/>
                  </a:schemeClr>
                </a:solidFill>
                <a:cs typeface="B Titr" pitchFamily="2" charset="-78"/>
              </a:rPr>
              <a:t>شرح وظایف علمی و پژوهشی</a:t>
            </a:r>
            <a:endParaRPr lang="en-US" sz="3200" dirty="0">
              <a:solidFill>
                <a:schemeClr val="bg1">
                  <a:lumMod val="10000"/>
                </a:schemeClr>
              </a:solidFill>
              <a:cs typeface="B Titr" pitchFamily="2" charset="-78"/>
            </a:endParaRPr>
          </a:p>
          <a:p>
            <a:pPr lvl="0"/>
            <a:endParaRPr lang="fa-IR" dirty="0" smtClean="0"/>
          </a:p>
          <a:p>
            <a:pPr lvl="0"/>
            <a:endParaRPr lang="fa-IR" dirty="0"/>
          </a:p>
          <a:p>
            <a:pPr lvl="0"/>
            <a:endParaRPr lang="fa-IR" dirty="0" smtClean="0"/>
          </a:p>
          <a:p>
            <a:pPr marL="342900" lvl="0" indent="-342900" algn="just">
              <a:buFont typeface="+mj-lt"/>
              <a:buAutoNum type="arabicPeriod"/>
            </a:pPr>
            <a:r>
              <a:rPr lang="fa-IR" sz="2000" b="1" dirty="0" smtClean="0">
                <a:solidFill>
                  <a:schemeClr val="bg1">
                    <a:lumMod val="10000"/>
                  </a:schemeClr>
                </a:solidFill>
                <a:cs typeface="B Nazanin" pitchFamily="2" charset="-78"/>
              </a:rPr>
              <a:t>شناسایی </a:t>
            </a:r>
            <a:r>
              <a:rPr lang="fa-IR" sz="2000" b="1" dirty="0">
                <a:solidFill>
                  <a:schemeClr val="bg1">
                    <a:lumMod val="10000"/>
                  </a:schemeClr>
                </a:solidFill>
                <a:cs typeface="B Nazanin" pitchFamily="2" charset="-78"/>
              </a:rPr>
              <a:t>فعالیت‌های خدمات آموزشی، علمی و پژوهشی اساتید در راستای توسعه هسته‌های علمی اساتید دانشگاه و تلاش جهت ایجاد جنبش نرم‌افزاری در این خصوص.</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اجرای برنامه‌های مناسب جهت تعامل با بسیج دانشجویی.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برنامه‌ریزی برای ایجاد بازدید‌های علمی جهت حضور فعال اساتید بسیجی در محافل علمی و تحقیقاتی.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برگزاری سمینارها و کنفرانس‌های علمی به منظور کمک به تولید علم و جنبش نرم‌افزاری.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ارائه مشاوره تحصیلی، نیازسنجی و تعیین اولویت‌های آموزشی برای دانشجویان بسیجی.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فراهم کردن بستر مناسب جهت تهیه و تدوین مقالات علمی و انعکاس آنها به مجامع علمی.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شناسایی مراکز پژوهشی و تحقیقاتی و دعوت از صاحب نظران جهت مشارکت و توسعه و بهره‌گیری در رشته‌های مختلف علوم دانشگاهی.</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شناسایی افراد محقق و دانش‌پژوه و استفاده بهینه از آنها.</a:t>
            </a:r>
            <a:endParaRPr lang="en-US" sz="2000" b="1" dirty="0">
              <a:solidFill>
                <a:schemeClr val="bg1">
                  <a:lumMod val="10000"/>
                </a:schemeClr>
              </a:solidFill>
              <a:cs typeface="B Nazanin" pitchFamily="2" charset="-78"/>
            </a:endParaRPr>
          </a:p>
          <a:p>
            <a:pPr marL="342900" lvl="0" indent="-342900" algn="just">
              <a:buFont typeface="+mj-lt"/>
              <a:buAutoNum type="arabicPeriod"/>
            </a:pPr>
            <a:r>
              <a:rPr lang="fa-IR" sz="2000" b="1" dirty="0">
                <a:solidFill>
                  <a:schemeClr val="bg1">
                    <a:lumMod val="10000"/>
                  </a:schemeClr>
                </a:solidFill>
                <a:cs typeface="B Nazanin" pitchFamily="2" charset="-78"/>
              </a:rPr>
              <a:t>جمع‌آوری و جمع‌بندی گزارش عملکرد جهت بهره‌برداری و انعکاس به مراجع ذیربط.</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94232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7632848" cy="2862322"/>
          </a:xfrm>
          <a:prstGeom prst="rect">
            <a:avLst/>
          </a:prstGeom>
          <a:noFill/>
        </p:spPr>
        <p:txBody>
          <a:bodyPr wrap="square" rtlCol="1">
            <a:spAutoFit/>
          </a:bodyPr>
          <a:lstStyle/>
          <a:p>
            <a:r>
              <a:rPr lang="ar-SA" sz="3600" dirty="0">
                <a:solidFill>
                  <a:schemeClr val="accent2"/>
                </a:solidFill>
                <a:effectLst>
                  <a:outerShdw blurRad="38100" dist="38100" dir="2700000" algn="tl">
                    <a:srgbClr val="000000">
                      <a:alpha val="43137"/>
                    </a:srgbClr>
                  </a:outerShdw>
                </a:effectLst>
                <a:cs typeface="B Titr" panose="00000700000000000000" pitchFamily="2" charset="-78"/>
              </a:rPr>
              <a:t>مدیر توسعه و سازماندهی</a:t>
            </a:r>
            <a:endParaRPr lang="en-US" sz="3600" dirty="0">
              <a:solidFill>
                <a:schemeClr val="accent2"/>
              </a:solidFill>
              <a:effectLst>
                <a:outerShdw blurRad="38100" dist="38100" dir="2700000" algn="tl">
                  <a:srgbClr val="000000">
                    <a:alpha val="43137"/>
                  </a:srgbClr>
                </a:outerShdw>
              </a:effectLst>
              <a:cs typeface="B Titr" panose="00000700000000000000" pitchFamily="2" charset="-78"/>
            </a:endParaRPr>
          </a:p>
          <a:p>
            <a:endParaRPr lang="fa-IR" sz="3600" dirty="0" smtClean="0">
              <a:solidFill>
                <a:schemeClr val="accent2"/>
              </a:solidFill>
              <a:effectLst>
                <a:outerShdw blurRad="38100" dist="38100" dir="2700000" algn="tl">
                  <a:srgbClr val="000000">
                    <a:alpha val="43137"/>
                  </a:srgbClr>
                </a:outerShdw>
              </a:effectLst>
              <a:cs typeface="B Titr" panose="00000700000000000000" pitchFamily="2" charset="-78"/>
            </a:endParaRPr>
          </a:p>
          <a:p>
            <a:endParaRPr lang="fa-IR" sz="3600" dirty="0">
              <a:solidFill>
                <a:schemeClr val="accent2"/>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chemeClr val="accent2"/>
                </a:solidFill>
                <a:effectLst>
                  <a:outerShdw blurRad="38100" dist="38100" dir="2700000" algn="tl">
                    <a:srgbClr val="000000">
                      <a:alpha val="43137"/>
                    </a:srgbClr>
                  </a:outerShdw>
                </a:effectLst>
                <a:cs typeface="B Titr" panose="00000700000000000000" pitchFamily="2" charset="-78"/>
              </a:rPr>
              <a:t>		</a:t>
            </a:r>
            <a:r>
              <a:rPr lang="ar-SA" sz="3600" dirty="0" smtClean="0">
                <a:solidFill>
                  <a:schemeClr val="accent2"/>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chemeClr val="accent2"/>
                </a:solidFill>
                <a:effectLst>
                  <a:outerShdw blurRad="38100" dist="38100" dir="2700000" algn="tl">
                    <a:srgbClr val="000000">
                      <a:alpha val="43137"/>
                    </a:srgbClr>
                  </a:outerShdw>
                </a:effectLst>
                <a:cs typeface="B Titr" panose="00000700000000000000" pitchFamily="2" charset="-78"/>
              </a:rPr>
              <a:t>جذب و سازماندهی</a:t>
            </a:r>
            <a:endParaRPr lang="en-US" sz="3600" dirty="0">
              <a:solidFill>
                <a:schemeClr val="accent2"/>
              </a:solidFill>
              <a:effectLst>
                <a:outerShdw blurRad="38100" dist="38100" dir="2700000" algn="tl">
                  <a:srgbClr val="000000">
                    <a:alpha val="43137"/>
                  </a:srgbClr>
                </a:outerShdw>
              </a:effectLst>
              <a:cs typeface="B Titr" panose="00000700000000000000" pitchFamily="2" charset="-78"/>
            </a:endParaRPr>
          </a:p>
          <a:p>
            <a:r>
              <a:rPr lang="fa-IR" sz="3600" dirty="0" smtClean="0">
                <a:solidFill>
                  <a:schemeClr val="accent2"/>
                </a:solidFill>
                <a:effectLst>
                  <a:outerShdw blurRad="38100" dist="38100" dir="2700000" algn="tl">
                    <a:srgbClr val="000000">
                      <a:alpha val="43137"/>
                    </a:srgbClr>
                  </a:outerShdw>
                </a:effectLst>
                <a:cs typeface="B Titr" panose="00000700000000000000" pitchFamily="2" charset="-78"/>
              </a:rPr>
              <a:t>		</a:t>
            </a:r>
            <a:r>
              <a:rPr lang="ar-SA" sz="3600" dirty="0" smtClean="0">
                <a:solidFill>
                  <a:schemeClr val="accent2"/>
                </a:solidFill>
                <a:effectLst>
                  <a:outerShdw blurRad="38100" dist="38100" dir="2700000" algn="tl">
                    <a:srgbClr val="000000">
                      <a:alpha val="43137"/>
                    </a:srgbClr>
                  </a:outerShdw>
                </a:effectLst>
                <a:cs typeface="B Titr" panose="00000700000000000000" pitchFamily="2" charset="-78"/>
              </a:rPr>
              <a:t>کارشناس </a:t>
            </a:r>
            <a:r>
              <a:rPr lang="ar-SA" sz="3600" dirty="0">
                <a:solidFill>
                  <a:schemeClr val="accent2"/>
                </a:solidFill>
                <a:effectLst>
                  <a:outerShdw blurRad="38100" dist="38100" dir="2700000" algn="tl">
                    <a:srgbClr val="000000">
                      <a:alpha val="43137"/>
                    </a:srgbClr>
                  </a:outerShdw>
                </a:effectLst>
                <a:cs typeface="B Titr" panose="00000700000000000000" pitchFamily="2" charset="-78"/>
              </a:rPr>
              <a:t>آموزش و بکارگیری</a:t>
            </a:r>
            <a:endParaRPr lang="en-US" sz="3600" dirty="0">
              <a:solidFill>
                <a:schemeClr val="accent2"/>
              </a:solidFill>
              <a:effectLst>
                <a:outerShdw blurRad="38100" dist="38100" dir="2700000" algn="tl">
                  <a:srgbClr val="000000">
                    <a:alpha val="43137"/>
                  </a:srgbClr>
                </a:outerShdw>
              </a:effectLst>
              <a:cs typeface="B Titr" panose="00000700000000000000" pitchFamily="2" charset="-78"/>
            </a:endParaRPr>
          </a:p>
        </p:txBody>
      </p:sp>
      <p:sp>
        <p:nvSpPr>
          <p:cNvPr id="3" name="Chevron 2"/>
          <p:cNvSpPr/>
          <p:nvPr/>
        </p:nvSpPr>
        <p:spPr>
          <a:xfrm rot="5400000">
            <a:off x="4788024"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accent1">
                  <a:lumMod val="75000"/>
                </a:schemeClr>
              </a:solidFill>
            </a:endParaRPr>
          </a:p>
        </p:txBody>
      </p:sp>
      <p:sp>
        <p:nvSpPr>
          <p:cNvPr id="4" name="Chevron 3"/>
          <p:cNvSpPr/>
          <p:nvPr/>
        </p:nvSpPr>
        <p:spPr>
          <a:xfrm rot="5400000">
            <a:off x="5148064" y="2564904"/>
            <a:ext cx="576064" cy="576064"/>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5" name="Chevron 4"/>
          <p:cNvSpPr/>
          <p:nvPr/>
        </p:nvSpPr>
        <p:spPr>
          <a:xfrm rot="5400000">
            <a:off x="5508104" y="256490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229852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1000"/>
                            </p:stCondLst>
                            <p:childTnLst>
                              <p:par>
                                <p:cTn id="11" presetID="2" presetClass="entr" presetSubtype="8" fill="hold" grpId="0" nodeType="after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50" fill="hold"/>
                                        <p:tgtEl>
                                          <p:spTgt spid="5"/>
                                        </p:tgtEl>
                                        <p:attrNameLst>
                                          <p:attrName>ppt_x</p:attrName>
                                        </p:attrNameLst>
                                      </p:cBhvr>
                                      <p:tavLst>
                                        <p:tav tm="0">
                                          <p:val>
                                            <p:strVal val="0-#ppt_w/2"/>
                                          </p:val>
                                        </p:tav>
                                        <p:tav tm="100000">
                                          <p:val>
                                            <p:strVal val="#ppt_x"/>
                                          </p:val>
                                        </p:tav>
                                      </p:tavLst>
                                    </p:anim>
                                    <p:anim calcmode="lin" valueType="num">
                                      <p:cBhvr additive="base">
                                        <p:cTn id="14" dur="250" fill="hold"/>
                                        <p:tgtEl>
                                          <p:spTgt spid="5"/>
                                        </p:tgtEl>
                                        <p:attrNameLst>
                                          <p:attrName>ppt_y</p:attrName>
                                        </p:attrNameLst>
                                      </p:cBhvr>
                                      <p:tavLst>
                                        <p:tav tm="0">
                                          <p:val>
                                            <p:strVal val="#ppt_y"/>
                                          </p:val>
                                        </p:tav>
                                        <p:tav tm="100000">
                                          <p:val>
                                            <p:strVal val="#ppt_y"/>
                                          </p:val>
                                        </p:tav>
                                      </p:tavLst>
                                    </p:anim>
                                  </p:childTnLst>
                                </p:cTn>
                              </p:par>
                            </p:childTnLst>
                          </p:cTn>
                        </p:par>
                        <p:par>
                          <p:cTn id="15" fill="hold">
                            <p:stCondLst>
                              <p:cond delay="1750"/>
                            </p:stCondLst>
                            <p:childTnLst>
                              <p:par>
                                <p:cTn id="16" presetID="2" presetClass="entr" presetSubtype="8" fill="hold" grpId="0" nodeType="afterEffect">
                                  <p:stCondLst>
                                    <p:cond delay="50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250" fill="hold"/>
                                        <p:tgtEl>
                                          <p:spTgt spid="4"/>
                                        </p:tgtEl>
                                        <p:attrNameLst>
                                          <p:attrName>ppt_x</p:attrName>
                                        </p:attrNameLst>
                                      </p:cBhvr>
                                      <p:tavLst>
                                        <p:tav tm="0">
                                          <p:val>
                                            <p:strVal val="0-#ppt_w/2"/>
                                          </p:val>
                                        </p:tav>
                                        <p:tav tm="100000">
                                          <p:val>
                                            <p:strVal val="#ppt_x"/>
                                          </p:val>
                                        </p:tav>
                                      </p:tavLst>
                                    </p:anim>
                                    <p:anim calcmode="lin" valueType="num">
                                      <p:cBhvr additive="base">
                                        <p:cTn id="19" dur="250" fill="hold"/>
                                        <p:tgtEl>
                                          <p:spTgt spid="4"/>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2" presetClass="entr" presetSubtype="8" fill="hold" grpId="0" nodeType="afterEffect">
                                  <p:stCondLst>
                                    <p:cond delay="50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250" fill="hold"/>
                                        <p:tgtEl>
                                          <p:spTgt spid="3"/>
                                        </p:tgtEl>
                                        <p:attrNameLst>
                                          <p:attrName>ppt_x</p:attrName>
                                        </p:attrNameLst>
                                      </p:cBhvr>
                                      <p:tavLst>
                                        <p:tav tm="0">
                                          <p:val>
                                            <p:strVal val="0-#ppt_w/2"/>
                                          </p:val>
                                        </p:tav>
                                        <p:tav tm="100000">
                                          <p:val>
                                            <p:strVal val="#ppt_x"/>
                                          </p:val>
                                        </p:tav>
                                      </p:tavLst>
                                    </p:anim>
                                    <p:anim calcmode="lin" valueType="num">
                                      <p:cBhvr additive="base">
                                        <p:cTn id="24" dur="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496944" cy="5724644"/>
          </a:xfrm>
          <a:prstGeom prst="rect">
            <a:avLst/>
          </a:prstGeom>
        </p:spPr>
        <p:txBody>
          <a:bodyPr wrap="square">
            <a:spAutoFit/>
          </a:bodyPr>
          <a:lstStyle/>
          <a:p>
            <a:r>
              <a:rPr lang="fa-IR" sz="3200" dirty="0">
                <a:solidFill>
                  <a:schemeClr val="bg1">
                    <a:lumMod val="10000"/>
                  </a:schemeClr>
                </a:solidFill>
                <a:cs typeface="B Titr" pitchFamily="2" charset="-78"/>
              </a:rPr>
              <a:t>شرح وظایف توسعه و سازماندهی</a:t>
            </a:r>
            <a:endParaRPr lang="en-US" sz="3200" dirty="0">
              <a:solidFill>
                <a:schemeClr val="bg1">
                  <a:lumMod val="10000"/>
                </a:schemeClr>
              </a:solidFill>
              <a:cs typeface="B Titr" pitchFamily="2" charset="-78"/>
            </a:endParaRPr>
          </a:p>
          <a:p>
            <a:pPr lvl="0"/>
            <a:endParaRPr lang="fa-IR" dirty="0" smtClean="0"/>
          </a:p>
          <a:p>
            <a:pPr lvl="0"/>
            <a:endParaRPr lang="fa-IR" dirty="0"/>
          </a:p>
          <a:p>
            <a:pPr lvl="0"/>
            <a:endParaRPr lang="fa-IR" dirty="0" smtClean="0"/>
          </a:p>
          <a:p>
            <a:pPr marL="457200" lvl="0" indent="-457200" algn="just">
              <a:buFont typeface="+mj-lt"/>
              <a:buAutoNum type="arabicPeriod"/>
            </a:pPr>
            <a:r>
              <a:rPr lang="fa-IR" sz="2000" b="1" dirty="0" smtClean="0">
                <a:solidFill>
                  <a:schemeClr val="bg1">
                    <a:lumMod val="10000"/>
                  </a:schemeClr>
                </a:solidFill>
                <a:cs typeface="B Nazanin" pitchFamily="2" charset="-78"/>
              </a:rPr>
              <a:t>یافتن </a:t>
            </a:r>
            <a:r>
              <a:rPr lang="fa-IR" sz="2000" b="1" dirty="0">
                <a:solidFill>
                  <a:schemeClr val="bg1">
                    <a:lumMod val="10000"/>
                  </a:schemeClr>
                </a:solidFill>
                <a:cs typeface="B Nazanin" pitchFamily="2" charset="-78"/>
              </a:rPr>
              <a:t>و جذب دانه به دانه اساتید متدین، انقلابی و کارآمد به منظور ایجاد عمق استراتژیک برای حفظ، توسعه و تعمیق انقلاب اسلامی در محیط دانشگاه و جامعه.</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حضور فعال و مؤثر اساتید بسیجی در عرصه‌های مقابله با بحران‌های اجتماعی و حوادث غیرمترقبه و مقابله با دو طیف تهدید (سخت و نیمه سخت) براساس الگوی نبرد نامتقارن.</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شناسایی و بررسی راه‌های توسعه کمی و کیفی اعضای بسیج اساتید و ارائه خدمات اثر بخشی، ارتقای انگیزه، کارایی و افزایش آمادگی جسمانی و روحی </a:t>
            </a:r>
            <a:r>
              <a:rPr lang="fa-IR" sz="2000" b="1" dirty="0" smtClean="0">
                <a:solidFill>
                  <a:schemeClr val="bg1">
                    <a:lumMod val="10000"/>
                  </a:schemeClr>
                </a:solidFill>
                <a:cs typeface="B Nazanin" pitchFamily="2" charset="-78"/>
              </a:rPr>
              <a:t>اعضا.</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تقویت و توسعه انسجام سازمانی و تعامل و ارتباط منطقی و اثر بخش با بسیج دانشجویی در حوزه‌های مأموریتی.</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شرکت دادن اساتید بسیجی در برنامه‌های عمومی و کلی ابلاغی از رده مافوق.</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ارائه نظرات و طرح‌های کارشناسی به منظور رفع موانع و مشکلات جذب در عضویت‌های مختلف.</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برنامه‌ریزی و سرکشی منظم از خانواده معظم ایثارگران در سطح </a:t>
            </a:r>
            <a:r>
              <a:rPr lang="fa-IR" sz="2000" b="1" dirty="0" smtClean="0">
                <a:solidFill>
                  <a:schemeClr val="bg1">
                    <a:lumMod val="10000"/>
                  </a:schemeClr>
                </a:solidFill>
                <a:cs typeface="B Nazanin" pitchFamily="2" charset="-78"/>
              </a:rPr>
              <a:t>کانون‌ و دفاتر </a:t>
            </a:r>
            <a:r>
              <a:rPr lang="fa-IR" sz="2000" b="1" dirty="0">
                <a:solidFill>
                  <a:schemeClr val="bg1">
                    <a:lumMod val="10000"/>
                  </a:schemeClr>
                </a:solidFill>
                <a:cs typeface="B Nazanin" pitchFamily="2" charset="-78"/>
              </a:rPr>
              <a:t>بسیج اساتید.</a:t>
            </a:r>
            <a:endParaRPr lang="en-US" sz="2000" b="1" dirty="0">
              <a:solidFill>
                <a:schemeClr val="bg1">
                  <a:lumMod val="10000"/>
                </a:schemeClr>
              </a:solidFill>
              <a:cs typeface="B Nazanin" pitchFamily="2" charset="-78"/>
            </a:endParaRPr>
          </a:p>
          <a:p>
            <a:pPr marL="457200" lvl="0" indent="-457200" algn="just">
              <a:buFont typeface="+mj-lt"/>
              <a:buAutoNum type="arabicPeriod"/>
            </a:pPr>
            <a:r>
              <a:rPr lang="fa-IR" sz="2000" b="1" dirty="0">
                <a:solidFill>
                  <a:schemeClr val="bg1">
                    <a:lumMod val="10000"/>
                  </a:schemeClr>
                </a:solidFill>
                <a:cs typeface="B Nazanin" pitchFamily="2" charset="-78"/>
              </a:rPr>
              <a:t>ثبت سوابق فعالیت بسیجیان براساس میزان همکاری آنان در مأموریت‌های بسیج و صدور گواهی لازم بنا به درخواست.</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6442648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7436" y="2276872"/>
            <a:ext cx="4166525" cy="646331"/>
          </a:xfrm>
          <a:prstGeom prst="rect">
            <a:avLst/>
          </a:prstGeom>
        </p:spPr>
        <p:txBody>
          <a:bodyPr wrap="none">
            <a:spAutoFit/>
          </a:bodyPr>
          <a:lstStyle/>
          <a:p>
            <a:r>
              <a:rPr lang="ar-SA" sz="3600" dirty="0">
                <a:solidFill>
                  <a:schemeClr val="accent2"/>
                </a:solidFill>
                <a:effectLst>
                  <a:outerShdw blurRad="38100" dist="38100" dir="2700000" algn="tl">
                    <a:srgbClr val="000000">
                      <a:alpha val="43137"/>
                    </a:srgbClr>
                  </a:outerShdw>
                </a:effectLst>
                <a:cs typeface="B Titr" panose="00000700000000000000" pitchFamily="2" charset="-78"/>
              </a:rPr>
              <a:t>مدیر برنامه ریزی </a:t>
            </a:r>
            <a:r>
              <a:rPr lang="fa-IR" sz="3600" dirty="0" smtClean="0">
                <a:solidFill>
                  <a:schemeClr val="accent2"/>
                </a:solidFill>
                <a:effectLst>
                  <a:outerShdw blurRad="38100" dist="38100" dir="2700000" algn="tl">
                    <a:srgbClr val="000000">
                      <a:alpha val="43137"/>
                    </a:srgbClr>
                  </a:outerShdw>
                </a:effectLst>
                <a:cs typeface="B Titr" panose="00000700000000000000" pitchFamily="2" charset="-78"/>
              </a:rPr>
              <a:t>و </a:t>
            </a:r>
            <a:r>
              <a:rPr lang="ar-SA" sz="3600" dirty="0" smtClean="0">
                <a:solidFill>
                  <a:schemeClr val="accent2"/>
                </a:solidFill>
                <a:effectLst>
                  <a:outerShdw blurRad="38100" dist="38100" dir="2700000" algn="tl">
                    <a:srgbClr val="000000">
                      <a:alpha val="43137"/>
                    </a:srgbClr>
                  </a:outerShdw>
                </a:effectLst>
                <a:cs typeface="B Titr" panose="00000700000000000000" pitchFamily="2" charset="-78"/>
              </a:rPr>
              <a:t>مالی</a:t>
            </a:r>
            <a:endParaRPr lang="en-US" sz="3600" dirty="0">
              <a:solidFill>
                <a:schemeClr val="accent2"/>
              </a:solidFill>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39463729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50770"/>
            <a:ext cx="8568952" cy="5416868"/>
          </a:xfrm>
          <a:prstGeom prst="rect">
            <a:avLst/>
          </a:prstGeom>
        </p:spPr>
        <p:txBody>
          <a:bodyPr wrap="square">
            <a:spAutoFit/>
          </a:bodyPr>
          <a:lstStyle/>
          <a:p>
            <a:r>
              <a:rPr lang="fa-IR" sz="3200" dirty="0">
                <a:solidFill>
                  <a:schemeClr val="bg1">
                    <a:lumMod val="10000"/>
                  </a:schemeClr>
                </a:solidFill>
                <a:cs typeface="B Titr" pitchFamily="2" charset="-78"/>
              </a:rPr>
              <a:t>شرح وظایف برنامه‌ریزی و مالی</a:t>
            </a:r>
            <a:endParaRPr lang="en-US" sz="3200" dirty="0">
              <a:solidFill>
                <a:schemeClr val="bg1">
                  <a:lumMod val="10000"/>
                </a:schemeClr>
              </a:solidFill>
              <a:cs typeface="B Titr" pitchFamily="2" charset="-78"/>
            </a:endParaRPr>
          </a:p>
          <a:p>
            <a:pPr lvl="0"/>
            <a:endParaRPr lang="fa-IR" dirty="0" smtClean="0"/>
          </a:p>
          <a:p>
            <a:pPr lvl="0"/>
            <a:endParaRPr lang="fa-IR" dirty="0"/>
          </a:p>
          <a:p>
            <a:pPr lvl="0"/>
            <a:endParaRPr lang="fa-IR" dirty="0" smtClean="0"/>
          </a:p>
          <a:p>
            <a:pPr marL="285750" lvl="0" indent="-285750" algn="just">
              <a:buFont typeface="Arial" pitchFamily="34" charset="0"/>
              <a:buChar char="•"/>
            </a:pPr>
            <a:r>
              <a:rPr lang="fa-IR" sz="2000" b="1" dirty="0" smtClean="0">
                <a:solidFill>
                  <a:schemeClr val="bg1">
                    <a:lumMod val="10000"/>
                  </a:schemeClr>
                </a:solidFill>
                <a:cs typeface="B Nazanin" pitchFamily="2" charset="-78"/>
              </a:rPr>
              <a:t>تهیه </a:t>
            </a:r>
            <a:r>
              <a:rPr lang="fa-IR" sz="2000" b="1" dirty="0">
                <a:solidFill>
                  <a:schemeClr val="bg1">
                    <a:lumMod val="10000"/>
                  </a:schemeClr>
                </a:solidFill>
                <a:cs typeface="B Nazanin" pitchFamily="2" charset="-78"/>
              </a:rPr>
              <a:t>برنامه سالانه و برآورد بودجه مورد نیاز رده‌های تابعه و پیشنهاد به مراجع ذیربط.</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پیگیری و دریافت اعتبارات تخصیص یافته از طریق مبادی ذیربط و توزیع آن بین رده‌های مختلف و کنترل بر هزینه‌کرد آنها.</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نظارت بر اجرای برنامه‌ها و دستور‌العمل‌های ابلاغی سازمان و ارائه پیشنهاد به رده مافوق.</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دریافت، بررسی و تدوین گزارش عملکرد نوبه‌ای رده‌ها و تهیه گزارش مالی و عملکرد بسیج اساتید و ارائه به مراجع ذیربط.</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انجام امور رایانه‌ای کانون و تشکیل بانک آمار و به‌روز نمودن آن و ارائه به رده مافوق.</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پیگیری دریافت مهر و فرم‌های مورد نیاز از رده مافوق.</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تهیه، جمع‌آوری و تجزیه و تحلیل اطلاعات و آمار مورد نیاز.</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تهیه و ارائه پیشنهادات در ارتباط با برنامه‌های سازمان و ارسال آن به مبادی ذیربط.</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بررسی میزان اثربخشی فعالیت‌های سازمان در سطح کلان و راهبردی بسیج.</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بررسی نقش هر یک از رده‌های بسیج در تشکیل ارتش بیست میلیونی.</a:t>
            </a:r>
            <a:endParaRPr lang="en-US" sz="2000" b="1" dirty="0">
              <a:solidFill>
                <a:schemeClr val="bg1">
                  <a:lumMod val="10000"/>
                </a:schemeClr>
              </a:solidFill>
              <a:cs typeface="B Nazanin" pitchFamily="2" charset="-78"/>
            </a:endParaRPr>
          </a:p>
          <a:p>
            <a:pPr marL="285750" lvl="0" indent="-285750" algn="just">
              <a:buFont typeface="Arial" pitchFamily="34" charset="0"/>
              <a:buChar char="•"/>
            </a:pPr>
            <a:r>
              <a:rPr lang="fa-IR" sz="2000" b="1" dirty="0">
                <a:solidFill>
                  <a:schemeClr val="bg1">
                    <a:lumMod val="10000"/>
                  </a:schemeClr>
                </a:solidFill>
                <a:cs typeface="B Nazanin" pitchFamily="2" charset="-78"/>
              </a:rPr>
              <a:t>دریافت، بررسی و پیشنهاد تغییرات سازمانی برابر دستورالعمل‌های سازمانی</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3190988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0374" y="2276872"/>
            <a:ext cx="5373587" cy="1323439"/>
          </a:xfrm>
          <a:prstGeom prst="rect">
            <a:avLst/>
          </a:prstGeom>
        </p:spPr>
        <p:txBody>
          <a:bodyPr wrap="none">
            <a:spAutoFit/>
          </a:bodyPr>
          <a:lstStyle/>
          <a:p>
            <a:r>
              <a:rPr lang="fa-IR" sz="4000" dirty="0" smtClean="0">
                <a:solidFill>
                  <a:schemeClr val="accent2"/>
                </a:solidFill>
                <a:effectLst>
                  <a:outerShdw blurRad="38100" dist="38100" dir="2700000" algn="tl">
                    <a:srgbClr val="000000">
                      <a:alpha val="43137"/>
                    </a:srgbClr>
                  </a:outerShdw>
                </a:effectLst>
                <a:cs typeface="B Titr" panose="00000700000000000000" pitchFamily="2" charset="-78"/>
              </a:rPr>
              <a:t>مسؤول دفتر بسیج اساتید</a:t>
            </a:r>
          </a:p>
          <a:p>
            <a:r>
              <a:rPr lang="fa-IR" sz="4000" dirty="0" smtClean="0">
                <a:solidFill>
                  <a:schemeClr val="accent2"/>
                </a:solidFill>
                <a:effectLst>
                  <a:outerShdw blurRad="38100" dist="38100" dir="2700000" algn="tl">
                    <a:srgbClr val="000000">
                      <a:alpha val="43137"/>
                    </a:srgbClr>
                  </a:outerShdw>
                </a:effectLst>
                <a:cs typeface="B Titr" panose="00000700000000000000" pitchFamily="2" charset="-78"/>
              </a:rPr>
              <a:t>مرکز آموزش علمی کاربردی</a:t>
            </a:r>
            <a:endParaRPr lang="en-US" sz="4000" dirty="0">
              <a:solidFill>
                <a:schemeClr val="accent2"/>
              </a:solidFill>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1277899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89093"/>
            <a:ext cx="8640960" cy="5724644"/>
          </a:xfrm>
          <a:prstGeom prst="rect">
            <a:avLst/>
          </a:prstGeom>
        </p:spPr>
        <p:txBody>
          <a:bodyPr wrap="square">
            <a:spAutoFit/>
          </a:bodyPr>
          <a:lstStyle/>
          <a:p>
            <a:r>
              <a:rPr lang="fa-IR" sz="3200" b="1" dirty="0" smtClean="0">
                <a:solidFill>
                  <a:schemeClr val="bg1">
                    <a:lumMod val="10000"/>
                  </a:schemeClr>
                </a:solidFill>
                <a:cs typeface="B Titr" pitchFamily="2" charset="-78"/>
              </a:rPr>
              <a:t>شرح </a:t>
            </a:r>
            <a:r>
              <a:rPr lang="fa-IR" sz="3200" b="1" dirty="0">
                <a:solidFill>
                  <a:schemeClr val="bg1">
                    <a:lumMod val="10000"/>
                  </a:schemeClr>
                </a:solidFill>
                <a:cs typeface="B Titr" pitchFamily="2" charset="-78"/>
              </a:rPr>
              <a:t>وظایف دفاتر بسیج اساتید:</a:t>
            </a:r>
            <a:endParaRPr lang="en-US" sz="3200" dirty="0">
              <a:solidFill>
                <a:schemeClr val="bg1">
                  <a:lumMod val="10000"/>
                </a:schemeClr>
              </a:solidFill>
              <a:cs typeface="B Titr" pitchFamily="2" charset="-78"/>
            </a:endParaRPr>
          </a:p>
          <a:p>
            <a:pPr lvl="0" algn="just"/>
            <a:endParaRPr lang="fa-IR" sz="2400" b="1" dirty="0" smtClean="0">
              <a:solidFill>
                <a:schemeClr val="bg1">
                  <a:lumMod val="10000"/>
                </a:schemeClr>
              </a:solidFill>
              <a:cs typeface="B Nazanin" pitchFamily="2" charset="-78"/>
            </a:endParaRPr>
          </a:p>
          <a:p>
            <a:pPr lvl="0" algn="just"/>
            <a:endParaRPr lang="fa-IR" sz="24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smtClean="0">
                <a:solidFill>
                  <a:schemeClr val="bg1">
                    <a:lumMod val="10000"/>
                  </a:schemeClr>
                </a:solidFill>
                <a:cs typeface="B Nazanin" pitchFamily="2" charset="-78"/>
              </a:rPr>
              <a:t>تهیه </a:t>
            </a:r>
            <a:r>
              <a:rPr lang="fa-IR" sz="2200" b="1" dirty="0">
                <a:solidFill>
                  <a:schemeClr val="bg1">
                    <a:lumMod val="10000"/>
                  </a:schemeClr>
                </a:solidFill>
                <a:cs typeface="B Nazanin" pitchFamily="2" charset="-78"/>
              </a:rPr>
              <a:t>اخبار از مسائل مهم و جاری کشور و ارائه به اعضای بسیج اساتید.</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شناخت شبهات، تهدیدات فرهنگی و هدایت توانمندی‌های فرهنگی بسیج اساتید جهت مقابله با این تهدیدات.</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شناسایی ناهنجاری‌های فرهنگی در سطح </a:t>
            </a:r>
            <a:r>
              <a:rPr lang="fa-IR" sz="2200" b="1" dirty="0" smtClean="0">
                <a:solidFill>
                  <a:schemeClr val="bg1">
                    <a:lumMod val="10000"/>
                  </a:schemeClr>
                </a:solidFill>
                <a:cs typeface="B Nazanin" pitchFamily="2" charset="-78"/>
              </a:rPr>
              <a:t>مرکز و دانشگاه </a:t>
            </a:r>
            <a:r>
              <a:rPr lang="fa-IR" sz="2200" b="1" dirty="0">
                <a:solidFill>
                  <a:schemeClr val="bg1">
                    <a:lumMod val="10000"/>
                  </a:schemeClr>
                </a:solidFill>
                <a:cs typeface="B Nazanin" pitchFamily="2" charset="-78"/>
              </a:rPr>
              <a:t>و تلاش برای اصلاح آنها مطابق با مأموریت‌های بسیج.</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برنامه ریزی و اجرای حلقه­های معرفت «طرح صالحین» برای اساتید مرکز و ارائه گزارش آن به کانون بسیج اساتید دانشگاه. </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شناسایی فعالیت‌های خدمات آموزشی، علمی و پژوهشی اساتید در راستای توسعه هسته‌های علمی اساتید دانشگاه و تلاش جهت ایجاد جنبش نرم‌افزاری در این خصوص.</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برنامه‌ریزی برای ایجاد بازدید‌های علمی جهت حضور فعال اساتید بسیجی در محافل علمی و تحقیقاتی.</a:t>
            </a:r>
            <a:endParaRPr lang="en-US" sz="2200" b="1" dirty="0">
              <a:solidFill>
                <a:schemeClr val="bg1">
                  <a:lumMod val="10000"/>
                </a:schemeClr>
              </a:solidFill>
              <a:cs typeface="B Nazanin" pitchFamily="2" charset="-78"/>
            </a:endParaRPr>
          </a:p>
          <a:p>
            <a:pPr marL="342900" lvl="0" indent="-342900" algn="just">
              <a:buFont typeface="Arial" pitchFamily="34" charset="0"/>
              <a:buChar char="•"/>
            </a:pPr>
            <a:r>
              <a:rPr lang="fa-IR" sz="2200" b="1" dirty="0">
                <a:solidFill>
                  <a:schemeClr val="bg1">
                    <a:lumMod val="10000"/>
                  </a:schemeClr>
                </a:solidFill>
                <a:cs typeface="B Nazanin" pitchFamily="2" charset="-78"/>
              </a:rPr>
              <a:t>ارائه مشاوره تحصیلی، نیازسنجی و تعیین اولویت‌های آموزشی برای دانشجویان بسیجی</a:t>
            </a:r>
            <a:r>
              <a:rPr lang="fa-IR" sz="2200" b="1" dirty="0" smtClean="0">
                <a:solidFill>
                  <a:schemeClr val="bg1">
                    <a:lumMod val="10000"/>
                  </a:schemeClr>
                </a:solidFill>
                <a:cs typeface="B Nazanin" pitchFamily="2" charset="-78"/>
              </a:rPr>
              <a:t>.</a:t>
            </a:r>
            <a:endParaRPr lang="en-US" sz="22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22202295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05117"/>
            <a:ext cx="8496944" cy="6063198"/>
          </a:xfrm>
          <a:prstGeom prst="rect">
            <a:avLst/>
          </a:prstGeom>
        </p:spPr>
        <p:txBody>
          <a:bodyPr wrap="square">
            <a:spAutoFit/>
          </a:bodyPr>
          <a:lstStyle/>
          <a:p>
            <a:pPr algn="just"/>
            <a:r>
              <a:rPr lang="fa-IR" sz="3200" b="1" dirty="0">
                <a:solidFill>
                  <a:schemeClr val="bg1">
                    <a:lumMod val="10000"/>
                  </a:schemeClr>
                </a:solidFill>
                <a:cs typeface="B Titr" pitchFamily="2" charset="-78"/>
              </a:rPr>
              <a:t>شرح وظایف دفاتر بسیج اساتید:</a:t>
            </a:r>
            <a:endParaRPr lang="en-US" sz="3200" dirty="0">
              <a:solidFill>
                <a:schemeClr val="bg1">
                  <a:lumMod val="10000"/>
                </a:schemeClr>
              </a:solidFill>
              <a:cs typeface="B Titr" pitchFamily="2" charset="-78"/>
            </a:endParaRPr>
          </a:p>
          <a:p>
            <a:pPr lvl="0" algn="just"/>
            <a:endParaRPr lang="fa-IR" b="1" dirty="0" smtClean="0">
              <a:solidFill>
                <a:schemeClr val="bg1">
                  <a:lumMod val="10000"/>
                </a:schemeClr>
              </a:solidFill>
              <a:cs typeface="B Nazanin" pitchFamily="2" charset="-78"/>
            </a:endParaRPr>
          </a:p>
          <a:p>
            <a:pPr lvl="0" algn="just"/>
            <a:endParaRPr lang="fa-IR"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smtClean="0">
                <a:solidFill>
                  <a:schemeClr val="bg1">
                    <a:lumMod val="10000"/>
                  </a:schemeClr>
                </a:solidFill>
                <a:cs typeface="B Nazanin" pitchFamily="2" charset="-78"/>
              </a:rPr>
              <a:t>ارائه </a:t>
            </a:r>
            <a:r>
              <a:rPr lang="fa-IR" sz="2000" b="1" dirty="0">
                <a:solidFill>
                  <a:schemeClr val="bg1">
                    <a:lumMod val="10000"/>
                  </a:schemeClr>
                </a:solidFill>
                <a:cs typeface="B Nazanin" pitchFamily="2" charset="-78"/>
              </a:rPr>
              <a:t>مشاوره تحصیلی، نیازسنجی و تعیین اولویت‌های آموزشی برای دانشجویان بسیجی.</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شناسایی مراکز پژوهشی و تحقیقاتی و دعوت از صاحب نظران جهت مشارکت و توسعه و بهره‌گیری در رشته‌های مختلف علوم دانشگاهی.</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شناسایی افراد محقق و دانش‌پژوه و استفاده بهینه از آنها.</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اشراف اطلاعاتی برای شناخت عوامل پشت پرده تهدیدات در دانشگاه و پیش‌بینی تمهیدات لازم در مقابله با آنها و ارسال به رده مافوق.</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یافتن و جذب دانه به دانه اساتید متدین، انقلابی و کارآمد به منظور ایجاد عمق استراتژیک برای حفظ، توسعه و تعمیق انقلاب اسلامی در محیط دانشگاه و جامعه.</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برنامه ریزی جهت شرکت اساتید بسیجی در برنامه‌های عمومی و کلی ابلاغی از کانون بسیج اساتید دانشگاه و سازمان بسیج اساتید استان.</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ارائه نظرات و طرح‌های کارشناسی به منظور رفع موانع و مشکلات جذب در عضویت‌های مختلف.</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ثبت سوابق فعالیت اساتید بسیجی بر اساس میزان همکاری آنان در مأموریت‌های بسیج و صدور گواهی لازم بنا به درخواست، به رده مافوق.</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تهیه و ارائه پیشنهادات در ارتباط با برنامه‌های سازمان و ارسال آن به مبادی ذیربط.</a:t>
            </a:r>
            <a:endParaRPr lang="en-US" sz="2000" b="1" dirty="0">
              <a:solidFill>
                <a:schemeClr val="bg1">
                  <a:lumMod val="10000"/>
                </a:schemeClr>
              </a:solidFill>
              <a:cs typeface="B Nazanin" pitchFamily="2" charset="-78"/>
            </a:endParaRPr>
          </a:p>
          <a:p>
            <a:pPr marL="342900" lvl="0" indent="-342900" algn="just">
              <a:buFont typeface="Arial" pitchFamily="34" charset="0"/>
              <a:buChar char="•"/>
            </a:pPr>
            <a:r>
              <a:rPr lang="fa-IR" sz="2000" b="1" dirty="0">
                <a:solidFill>
                  <a:schemeClr val="bg1">
                    <a:lumMod val="10000"/>
                  </a:schemeClr>
                </a:solidFill>
                <a:cs typeface="B Nazanin" pitchFamily="2" charset="-78"/>
              </a:rPr>
              <a:t>دریافت، بررسی و پیشنهاد تغییرات سازمانی برابر دستورالعمل‌های سازمانی.</a:t>
            </a:r>
            <a:endParaRPr lang="en-US" sz="2000" b="1" dirty="0">
              <a:solidFill>
                <a:schemeClr val="bg1">
                  <a:lumMod val="10000"/>
                </a:schemeClr>
              </a:solidFill>
              <a:cs typeface="B Nazanin" pitchFamily="2" charset="-78"/>
            </a:endParaRPr>
          </a:p>
        </p:txBody>
      </p:sp>
    </p:spTree>
    <p:extLst>
      <p:ext uri="{BB962C8B-B14F-4D97-AF65-F5344CB8AC3E}">
        <p14:creationId xmlns:p14="http://schemas.microsoft.com/office/powerpoint/2010/main" val="324819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844824"/>
            <a:ext cx="7200800" cy="3293209"/>
          </a:xfrm>
          <a:prstGeom prst="rect">
            <a:avLst/>
          </a:prstGeom>
          <a:noFill/>
        </p:spPr>
        <p:txBody>
          <a:bodyPr wrap="square" rtlCol="1">
            <a:spAutoFit/>
          </a:bodyPr>
          <a:lstStyle/>
          <a:p>
            <a:pPr algn="just"/>
            <a:r>
              <a:rPr lang="fa-IR" sz="3600" b="1" dirty="0" smtClean="0">
                <a:solidFill>
                  <a:schemeClr val="bg1">
                    <a:lumMod val="10000"/>
                  </a:schemeClr>
                </a:solidFill>
                <a:latin typeface="Microsoft Uighur" pitchFamily="2" charset="-78"/>
                <a:cs typeface="B Nazanin" pitchFamily="2" charset="-78"/>
              </a:rPr>
              <a:t>این </a:t>
            </a:r>
            <a:r>
              <a:rPr lang="ar-SA" sz="3600" b="1" dirty="0" smtClean="0">
                <a:solidFill>
                  <a:schemeClr val="bg1">
                    <a:lumMod val="10000"/>
                  </a:schemeClr>
                </a:solidFill>
                <a:latin typeface="Microsoft Uighur" pitchFamily="2" charset="-78"/>
                <a:cs typeface="B Nazanin" pitchFamily="2" charset="-78"/>
              </a:rPr>
              <a:t>سازمان كه </a:t>
            </a:r>
            <a:r>
              <a:rPr lang="ar-SA" sz="3600" b="1" dirty="0">
                <a:solidFill>
                  <a:schemeClr val="bg1">
                    <a:lumMod val="10000"/>
                  </a:schemeClr>
                </a:solidFill>
                <a:latin typeface="Microsoft Uighur" pitchFamily="2" charset="-78"/>
                <a:cs typeface="B Nazanin" pitchFamily="2" charset="-78"/>
              </a:rPr>
              <a:t>سابقه فعاليت آن </a:t>
            </a:r>
            <a:r>
              <a:rPr lang="fa-IR" sz="3600" b="1" dirty="0" smtClean="0">
                <a:solidFill>
                  <a:schemeClr val="bg1">
                    <a:lumMod val="10000"/>
                  </a:schemeClr>
                </a:solidFill>
                <a:latin typeface="Microsoft Uighur" pitchFamily="2" charset="-78"/>
                <a:cs typeface="B Nazanin" pitchFamily="2" charset="-78"/>
              </a:rPr>
              <a:t>به</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دوران دفاع مقدس </a:t>
            </a:r>
            <a:r>
              <a:rPr lang="fa-IR" sz="3600" b="1" dirty="0" smtClean="0">
                <a:solidFill>
                  <a:schemeClr val="bg1">
                    <a:lumMod val="10000"/>
                  </a:schemeClr>
                </a:solidFill>
                <a:latin typeface="Microsoft Uighur" pitchFamily="2" charset="-78"/>
                <a:cs typeface="B Nazanin" pitchFamily="2" charset="-78"/>
              </a:rPr>
              <a:t>بر می گرد</a:t>
            </a:r>
            <a:r>
              <a:rPr lang="ar-SA" sz="3600" b="1" dirty="0" smtClean="0">
                <a:solidFill>
                  <a:schemeClr val="bg1">
                    <a:lumMod val="10000"/>
                  </a:schemeClr>
                </a:solidFill>
                <a:latin typeface="Microsoft Uighur" pitchFamily="2" charset="-78"/>
                <a:cs typeface="B Nazanin" pitchFamily="2" charset="-78"/>
              </a:rPr>
              <a:t>د</a:t>
            </a:r>
            <a:r>
              <a:rPr lang="ar-SA" sz="3600" b="1" dirty="0">
                <a:solidFill>
                  <a:schemeClr val="bg1">
                    <a:lumMod val="10000"/>
                  </a:schemeClr>
                </a:solidFill>
                <a:latin typeface="Microsoft Uighur" pitchFamily="2" charset="-78"/>
                <a:cs typeface="B Nazanin" pitchFamily="2" charset="-78"/>
              </a:rPr>
              <a:t>، در آغاز به صورت </a:t>
            </a:r>
            <a:r>
              <a:rPr lang="ar-SA" sz="3600" b="1" dirty="0" smtClean="0">
                <a:solidFill>
                  <a:schemeClr val="bg1">
                    <a:lumMod val="10000"/>
                  </a:schemeClr>
                </a:solidFill>
                <a:latin typeface="Microsoft Uighur" pitchFamily="2" charset="-78"/>
                <a:cs typeface="B Nazanin" pitchFamily="2" charset="-78"/>
              </a:rPr>
              <a:t>تشكلي </a:t>
            </a:r>
            <a:r>
              <a:rPr lang="ar-SA" sz="3600" b="1" dirty="0">
                <a:solidFill>
                  <a:schemeClr val="bg1">
                    <a:lumMod val="10000"/>
                  </a:schemeClr>
                </a:solidFill>
                <a:latin typeface="Microsoft Uighur" pitchFamily="2" charset="-78"/>
                <a:cs typeface="B Nazanin" pitchFamily="2" charset="-78"/>
              </a:rPr>
              <a:t>خودجوش و به همت اعضاي هيئت علمي دانشگاه‌ها و اساتيد متعهد و دورانديش در سراسر كشور قدم به عرصه ظهور نهاد. </a:t>
            </a:r>
            <a:endParaRPr lang="en-US" sz="3600" b="1" dirty="0">
              <a:solidFill>
                <a:schemeClr val="bg1">
                  <a:lumMod val="10000"/>
                </a:schemeClr>
              </a:solidFill>
              <a:latin typeface="Microsoft Uighur" pitchFamily="2" charset="-78"/>
              <a:cs typeface="B Nazanin" pitchFamily="2" charset="-78"/>
            </a:endParaRPr>
          </a:p>
          <a:p>
            <a:pPr algn="just"/>
            <a:endParaRPr lang="fa-IR" sz="2800" dirty="0">
              <a:latin typeface="Microsoft Uighur" pitchFamily="2" charset="-78"/>
              <a:cs typeface="Microsoft Uighur" pitchFamily="2" charset="-78"/>
            </a:endParaRPr>
          </a:p>
        </p:txBody>
      </p:sp>
      <p:sp>
        <p:nvSpPr>
          <p:cNvPr id="6" name="Chevron 5"/>
          <p:cNvSpPr/>
          <p:nvPr/>
        </p:nvSpPr>
        <p:spPr>
          <a:xfrm>
            <a:off x="611560" y="580526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accent1">
                  <a:lumMod val="75000"/>
                </a:schemeClr>
              </a:solidFill>
            </a:endParaRPr>
          </a:p>
        </p:txBody>
      </p:sp>
      <p:sp>
        <p:nvSpPr>
          <p:cNvPr id="7" name="Chevron 6"/>
          <p:cNvSpPr/>
          <p:nvPr/>
        </p:nvSpPr>
        <p:spPr>
          <a:xfrm>
            <a:off x="971600" y="5805264"/>
            <a:ext cx="576064" cy="576064"/>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8" name="Chevron 7"/>
          <p:cNvSpPr/>
          <p:nvPr/>
        </p:nvSpPr>
        <p:spPr>
          <a:xfrm>
            <a:off x="1331640" y="5805264"/>
            <a:ext cx="576064" cy="576064"/>
          </a:xfrm>
          <a:prstGeom prst="chevro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259962165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0-#ppt_w/2"/>
                                          </p:val>
                                        </p:tav>
                                        <p:tav tm="100000">
                                          <p:val>
                                            <p:strVal val="#ppt_x"/>
                                          </p:val>
                                        </p:tav>
                                      </p:tavLst>
                                    </p:anim>
                                    <p:anim calcmode="lin" valueType="num">
                                      <p:cBhvr additive="base">
                                        <p:cTn id="8" dur="25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750"/>
                            </p:stCondLst>
                            <p:childTnLst>
                              <p:par>
                                <p:cTn id="10" presetID="2" presetClass="entr" presetSubtype="8" fill="hold" grpId="0" nodeType="afterEffect">
                                  <p:stCondLst>
                                    <p:cond delay="50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250" fill="hold"/>
                                        <p:tgtEl>
                                          <p:spTgt spid="7"/>
                                        </p:tgtEl>
                                        <p:attrNameLst>
                                          <p:attrName>ppt_x</p:attrName>
                                        </p:attrNameLst>
                                      </p:cBhvr>
                                      <p:tavLst>
                                        <p:tav tm="0">
                                          <p:val>
                                            <p:strVal val="0-#ppt_w/2"/>
                                          </p:val>
                                        </p:tav>
                                        <p:tav tm="100000">
                                          <p:val>
                                            <p:strVal val="#ppt_x"/>
                                          </p:val>
                                        </p:tav>
                                      </p:tavLst>
                                    </p:anim>
                                    <p:anim calcmode="lin" valueType="num">
                                      <p:cBhvr additive="base">
                                        <p:cTn id="13" dur="250" fill="hold"/>
                                        <p:tgtEl>
                                          <p:spTgt spid="7"/>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8" fill="hold" grpId="0" nodeType="afterEffect">
                                  <p:stCondLst>
                                    <p:cond delay="50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250" fill="hold"/>
                                        <p:tgtEl>
                                          <p:spTgt spid="6"/>
                                        </p:tgtEl>
                                        <p:attrNameLst>
                                          <p:attrName>ppt_x</p:attrName>
                                        </p:attrNameLst>
                                      </p:cBhvr>
                                      <p:tavLst>
                                        <p:tav tm="0">
                                          <p:val>
                                            <p:strVal val="0-#ppt_w/2"/>
                                          </p:val>
                                        </p:tav>
                                        <p:tav tm="100000">
                                          <p:val>
                                            <p:strVal val="#ppt_x"/>
                                          </p:val>
                                        </p:tav>
                                      </p:tavLst>
                                    </p:anim>
                                    <p:anim calcmode="lin" valueType="num">
                                      <p:cBhvr additive="base">
                                        <p:cTn id="18" dur="250" fill="hold"/>
                                        <p:tgtEl>
                                          <p:spTgt spid="6"/>
                                        </p:tgtEl>
                                        <p:attrNameLst>
                                          <p:attrName>ppt_y</p:attrName>
                                        </p:attrNameLst>
                                      </p:cBhvr>
                                      <p:tavLst>
                                        <p:tav tm="0">
                                          <p:val>
                                            <p:strVal val="#ppt_y"/>
                                          </p:val>
                                        </p:tav>
                                        <p:tav tm="100000">
                                          <p:val>
                                            <p:strVal val="#ppt_y"/>
                                          </p:val>
                                        </p:tav>
                                      </p:tavLst>
                                    </p:anim>
                                  </p:childTnLst>
                                </p:cTn>
                              </p:par>
                            </p:childTnLst>
                          </p:cTn>
                        </p:par>
                        <p:par>
                          <p:cTn id="19" fill="hold">
                            <p:stCondLst>
                              <p:cond delay="2250"/>
                            </p:stCondLst>
                            <p:childTnLst>
                              <p:par>
                                <p:cTn id="20" presetID="42"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91047"/>
            <a:ext cx="8208912" cy="2308324"/>
          </a:xfrm>
          <a:prstGeom prst="rect">
            <a:avLst/>
          </a:prstGeom>
          <a:noFill/>
        </p:spPr>
        <p:txBody>
          <a:bodyPr wrap="square" rtlCol="1">
            <a:spAutoFit/>
          </a:bodyPr>
          <a:lstStyle/>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دارای مقبولیت اخلاقی و رفتاری</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به مباحث معرفتی، تربیتی بصیرتی متناسب با اساتید بسیجی آشنایی داشته باشد</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آشنایی با روحیات و نیازهای اساتید</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توانایی انسجام بخشی و اداره حلقه اساتید</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مقبولیت علمی در نزد اساتید عضو حلقه</a:t>
            </a:r>
            <a:endParaRPr lang="en-US" sz="2400" b="1" dirty="0">
              <a:solidFill>
                <a:schemeClr val="bg1">
                  <a:lumMod val="10000"/>
                </a:schemeClr>
              </a:solidFill>
              <a:latin typeface="Microsoft Uighur" pitchFamily="2" charset="-78"/>
              <a:cs typeface="B Nazanin" pitchFamily="2" charset="-78"/>
            </a:endParaRPr>
          </a:p>
        </p:txBody>
      </p:sp>
      <p:sp>
        <p:nvSpPr>
          <p:cNvPr id="5" name="Rectangle 4"/>
          <p:cNvSpPr/>
          <p:nvPr/>
        </p:nvSpPr>
        <p:spPr>
          <a:xfrm>
            <a:off x="3282699" y="332656"/>
            <a:ext cx="4993675" cy="5847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a-IR" sz="3200" b="1" dirty="0" smtClean="0">
                <a:solidFill>
                  <a:schemeClr val="bg1">
                    <a:lumMod val="10000"/>
                  </a:schemeClr>
                </a:solidFill>
                <a:cs typeface="B Titr" pitchFamily="2" charset="-78"/>
              </a:rPr>
              <a:t>اهم ویژگی ها و شرایط سرحلقه ها</a:t>
            </a:r>
            <a:endParaRPr lang="en-US" sz="3200" dirty="0">
              <a:solidFill>
                <a:schemeClr val="bg1">
                  <a:lumMod val="10000"/>
                </a:schemeClr>
              </a:solidFill>
              <a:cs typeface="B Titr" pitchFamily="2" charset="-78"/>
            </a:endParaRPr>
          </a:p>
        </p:txBody>
      </p:sp>
    </p:spTree>
    <p:extLst>
      <p:ext uri="{BB962C8B-B14F-4D97-AF65-F5344CB8AC3E}">
        <p14:creationId xmlns:p14="http://schemas.microsoft.com/office/powerpoint/2010/main" val="27334962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1000"/>
                            </p:stCondLst>
                            <p:childTnLst>
                              <p:par>
                                <p:cTn id="9" presetID="26" presetClass="emph" presetSubtype="0" fill="hold" grpId="0" nodeType="afterEffect">
                                  <p:stCondLst>
                                    <p:cond delay="750"/>
                                  </p:stCondLst>
                                  <p:childTnLst>
                                    <p:animEffect transition="out" filter="fade">
                                      <p:cBhvr>
                                        <p:cTn id="10" dur="500" tmFilter="0, 0; .2, .5; .8, .5; 1, 0"/>
                                        <p:tgtEl>
                                          <p:spTgt spid="5"/>
                                        </p:tgtEl>
                                      </p:cBhvr>
                                    </p:animEffect>
                                    <p:animScale>
                                      <p:cBhvr>
                                        <p:cTn id="11"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91047"/>
            <a:ext cx="8676456" cy="4524315"/>
          </a:xfrm>
          <a:prstGeom prst="rect">
            <a:avLst/>
          </a:prstGeom>
          <a:noFill/>
        </p:spPr>
        <p:txBody>
          <a:bodyPr wrap="square" rtlCol="1">
            <a:spAutoFit/>
          </a:bodyPr>
          <a:lstStyle/>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شناسایی و جذب مربیان  و انتخاب اعضای حلقه و تشکیل و اداره حلقه و تکمیل فرم مربوطه و ارسال به سازمان</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تعامل و هماری سازنده با مسئولین کانون ها و مسئولین دفاتر بسیج اساتید</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تشکیل جلسات و حلقه در طول هر اه حداقل یک جلسه و ارسال صورتجلسه طبق فرم شماره 2</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ایجاد فضای انس و الفت در بین اعضای حلقه</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کیفی سازی و عمق بخشی به برنامه و فعالیت های حلقه بر اساس نظام آموزشی</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برگزاری جلسات هم اندیشی و پرسش و پاسخ متناسب با شان علمی و نیاز استاد</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آسیب شناسی رفتاری اعضای حلقه و داشتن ارتباطات خارج از حلقه با متربیان</a:t>
            </a:r>
          </a:p>
          <a:p>
            <a:pPr marL="342900" indent="-342900" algn="just">
              <a:buFont typeface="Arial" pitchFamily="34" charset="0"/>
              <a:buChar char="•"/>
            </a:pPr>
            <a:r>
              <a:rPr lang="fa-IR" sz="2400" b="1" dirty="0" smtClean="0">
                <a:solidFill>
                  <a:schemeClr val="bg1">
                    <a:lumMod val="10000"/>
                  </a:schemeClr>
                </a:solidFill>
                <a:latin typeface="Microsoft Uighur" pitchFamily="2" charset="-78"/>
                <a:cs typeface="B Nazanin" pitchFamily="2" charset="-78"/>
              </a:rPr>
              <a:t>طرح مسایل و مشکلات جامعه خصوصا قشر دانشگاهیان در حلقه جهت بحث و بررسی و نهایتا ارائه راهکارها به مسئولین ذیربط</a:t>
            </a:r>
            <a:endParaRPr lang="en-US" sz="2400" b="1" dirty="0">
              <a:solidFill>
                <a:schemeClr val="bg1">
                  <a:lumMod val="10000"/>
                </a:schemeClr>
              </a:solidFill>
              <a:latin typeface="Microsoft Uighur" pitchFamily="2" charset="-78"/>
              <a:cs typeface="B Nazanin" pitchFamily="2" charset="-78"/>
            </a:endParaRPr>
          </a:p>
        </p:txBody>
      </p:sp>
      <p:sp>
        <p:nvSpPr>
          <p:cNvPr id="3" name="Rectangle 2"/>
          <p:cNvSpPr/>
          <p:nvPr/>
        </p:nvSpPr>
        <p:spPr>
          <a:xfrm>
            <a:off x="4900130" y="332656"/>
            <a:ext cx="3376244" cy="5847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fa-IR" sz="3200" b="1" dirty="0" smtClean="0">
                <a:solidFill>
                  <a:schemeClr val="bg1">
                    <a:lumMod val="10000"/>
                  </a:schemeClr>
                </a:solidFill>
                <a:cs typeface="B Titr" pitchFamily="2" charset="-78"/>
              </a:rPr>
              <a:t>اهم وظایف سرحلقه ها</a:t>
            </a:r>
            <a:endParaRPr lang="en-US" sz="3200" dirty="0">
              <a:solidFill>
                <a:schemeClr val="bg1">
                  <a:lumMod val="10000"/>
                </a:schemeClr>
              </a:solidFill>
              <a:cs typeface="B Titr" pitchFamily="2" charset="-78"/>
            </a:endParaRPr>
          </a:p>
        </p:txBody>
      </p:sp>
    </p:spTree>
    <p:extLst>
      <p:ext uri="{BB962C8B-B14F-4D97-AF65-F5344CB8AC3E}">
        <p14:creationId xmlns:p14="http://schemas.microsoft.com/office/powerpoint/2010/main" val="321589252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1000"/>
                            </p:stCondLst>
                            <p:childTnLst>
                              <p:par>
                                <p:cTn id="9" presetID="26" presetClass="emph" presetSubtype="0" fill="hold" grpId="0" nodeType="afterEffect">
                                  <p:stCondLst>
                                    <p:cond delay="750"/>
                                  </p:stCondLst>
                                  <p:childTnLst>
                                    <p:animEffect transition="out" filter="fade">
                                      <p:cBhvr>
                                        <p:cTn id="10" dur="500" tmFilter="0, 0; .2, .5; .8, .5; 1, 0"/>
                                        <p:tgtEl>
                                          <p:spTgt spid="3"/>
                                        </p:tgtEl>
                                      </p:cBhvr>
                                    </p:animEffect>
                                    <p:animScale>
                                      <p:cBhvr>
                                        <p:cTn id="11" dur="250"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435" y="1916832"/>
            <a:ext cx="8065029" cy="2308324"/>
          </a:xfrm>
          <a:prstGeom prst="rect">
            <a:avLst/>
          </a:prstGeom>
          <a:noFill/>
        </p:spPr>
        <p:txBody>
          <a:bodyPr wrap="none" lIns="91440" tIns="45720" rIns="91440" bIns="45720">
            <a:spAutoFit/>
          </a:bodyPr>
          <a:lstStyle/>
          <a:p>
            <a:pPr algn="ctr"/>
            <a:r>
              <a:rPr lang="fa-IR" sz="72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cs typeface="B Bardiya" pitchFamily="2" charset="-78"/>
              </a:rPr>
              <a:t>به امید اهتزاز پرچم اسلام</a:t>
            </a:r>
          </a:p>
          <a:p>
            <a:pPr algn="ctr"/>
            <a:r>
              <a:rPr lang="fa-IR" sz="72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cs typeface="B Bardiya" pitchFamily="2" charset="-78"/>
              </a:rPr>
              <a:t>در رفیع ترین قله های جهان</a:t>
            </a:r>
            <a:endParaRPr lang="en-US" sz="72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cs typeface="B Bardiya" pitchFamily="2" charset="-78"/>
            </a:endParaRPr>
          </a:p>
        </p:txBody>
      </p:sp>
      <p:sp>
        <p:nvSpPr>
          <p:cNvPr id="3" name="Rectangle 2"/>
          <p:cNvSpPr/>
          <p:nvPr/>
        </p:nvSpPr>
        <p:spPr>
          <a:xfrm>
            <a:off x="991116" y="5199583"/>
            <a:ext cx="3281668" cy="1200329"/>
          </a:xfrm>
          <a:prstGeom prst="rect">
            <a:avLst/>
          </a:prstGeom>
          <a:noFill/>
        </p:spPr>
        <p:txBody>
          <a:bodyPr wrap="none" lIns="91440" tIns="45720" rIns="91440" bIns="45720">
            <a:spAutoFit/>
          </a:bodyPr>
          <a:lstStyle/>
          <a:p>
            <a:pPr algn="ctr"/>
            <a:r>
              <a:rPr lang="fa-IR" sz="2400" dirty="0" smtClean="0">
                <a:ln w="12700">
                  <a:solidFill>
                    <a:schemeClr val="tx2">
                      <a:satMod val="155000"/>
                    </a:schemeClr>
                  </a:solidFill>
                  <a:prstDash val="solid"/>
                </a:ln>
                <a:solidFill>
                  <a:schemeClr val="tx2">
                    <a:lumMod val="75000"/>
                  </a:schemeClr>
                </a:solidFill>
                <a:cs typeface="B Farnaz" pitchFamily="2" charset="-78"/>
              </a:rPr>
              <a:t>کانون بسیج اساتید</a:t>
            </a:r>
          </a:p>
          <a:p>
            <a:pPr algn="ctr"/>
            <a:r>
              <a:rPr lang="fa-IR" sz="2400" dirty="0" smtClean="0">
                <a:ln w="12700">
                  <a:solidFill>
                    <a:schemeClr val="tx2">
                      <a:satMod val="155000"/>
                    </a:schemeClr>
                  </a:solidFill>
                  <a:prstDash val="solid"/>
                </a:ln>
                <a:solidFill>
                  <a:schemeClr val="tx2">
                    <a:lumMod val="75000"/>
                  </a:schemeClr>
                </a:solidFill>
                <a:cs typeface="B Farnaz" pitchFamily="2" charset="-78"/>
              </a:rPr>
              <a:t>دانشگاه جامع علمی کاربردی</a:t>
            </a:r>
          </a:p>
          <a:p>
            <a:pPr algn="ctr"/>
            <a:r>
              <a:rPr lang="fa-IR" sz="2400" dirty="0" smtClean="0">
                <a:ln w="12700">
                  <a:solidFill>
                    <a:schemeClr val="tx2">
                      <a:satMod val="155000"/>
                    </a:schemeClr>
                  </a:solidFill>
                  <a:prstDash val="solid"/>
                </a:ln>
                <a:solidFill>
                  <a:schemeClr val="tx2">
                    <a:lumMod val="75000"/>
                  </a:schemeClr>
                </a:solidFill>
                <a:cs typeface="B Farnaz" pitchFamily="2" charset="-78"/>
              </a:rPr>
              <a:t>استان خراسان رضوی</a:t>
            </a:r>
            <a:endParaRPr lang="en-US" sz="2400" dirty="0">
              <a:ln w="12700">
                <a:solidFill>
                  <a:schemeClr val="tx2">
                    <a:satMod val="155000"/>
                  </a:schemeClr>
                </a:solidFill>
                <a:prstDash val="solid"/>
              </a:ln>
              <a:solidFill>
                <a:schemeClr val="tx2">
                  <a:lumMod val="75000"/>
                </a:schemeClr>
              </a:solidFill>
              <a:cs typeface="B Farnaz" pitchFamily="2" charset="-78"/>
            </a:endParaRPr>
          </a:p>
        </p:txBody>
      </p:sp>
    </p:spTree>
    <p:extLst>
      <p:ext uri="{BB962C8B-B14F-4D97-AF65-F5344CB8AC3E}">
        <p14:creationId xmlns:p14="http://schemas.microsoft.com/office/powerpoint/2010/main" val="239133616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700808"/>
            <a:ext cx="8447157" cy="4401205"/>
          </a:xfrm>
          <a:prstGeom prst="rect">
            <a:avLst/>
          </a:prstGeom>
          <a:noFill/>
        </p:spPr>
        <p:txBody>
          <a:bodyPr wrap="square" numCol="1" spcCol="360000" rtlCol="1">
            <a:spAutoFit/>
          </a:bodyPr>
          <a:lstStyle/>
          <a:p>
            <a:pPr algn="just"/>
            <a:r>
              <a:rPr lang="ar-SA" sz="3600" b="1" dirty="0">
                <a:solidFill>
                  <a:schemeClr val="bg1">
                    <a:lumMod val="10000"/>
                  </a:schemeClr>
                </a:solidFill>
                <a:latin typeface="Microsoft Uighur" pitchFamily="2" charset="-78"/>
                <a:cs typeface="B Nazanin" pitchFamily="2" charset="-78"/>
              </a:rPr>
              <a:t>اين سازمان در بدو ظهور، فعاليت خود را </a:t>
            </a:r>
            <a:r>
              <a:rPr lang="ar-SA" sz="3600" b="1" dirty="0" smtClean="0">
                <a:solidFill>
                  <a:schemeClr val="bg1">
                    <a:lumMod val="10000"/>
                  </a:schemeClr>
                </a:solidFill>
                <a:latin typeface="Microsoft Uighur" pitchFamily="2" charset="-78"/>
                <a:cs typeface="B Nazanin" pitchFamily="2" charset="-78"/>
              </a:rPr>
              <a:t>مشترك </a:t>
            </a:r>
            <a:r>
              <a:rPr lang="ar-SA" sz="3600" b="1" dirty="0">
                <a:solidFill>
                  <a:schemeClr val="bg1">
                    <a:lumMod val="10000"/>
                  </a:schemeClr>
                </a:solidFill>
                <a:latin typeface="Microsoft Uighur" pitchFamily="2" charset="-78"/>
                <a:cs typeface="B Nazanin" pitchFamily="2" charset="-78"/>
              </a:rPr>
              <a:t>با بسيج دانشجوئي، از طريق تشكيل هسته‌هاي خودجوش پي </a:t>
            </a:r>
            <a:r>
              <a:rPr lang="ar-SA" sz="3600" b="1" dirty="0" smtClean="0">
                <a:solidFill>
                  <a:schemeClr val="bg1">
                    <a:lumMod val="10000"/>
                  </a:schemeClr>
                </a:solidFill>
                <a:latin typeface="Microsoft Uighur" pitchFamily="2" charset="-78"/>
                <a:cs typeface="B Nazanin" pitchFamily="2" charset="-78"/>
              </a:rPr>
              <a:t>گرفت </a:t>
            </a:r>
            <a:r>
              <a:rPr lang="ar-SA" sz="3600" b="1" dirty="0">
                <a:solidFill>
                  <a:schemeClr val="bg1">
                    <a:lumMod val="10000"/>
                  </a:schemeClr>
                </a:solidFill>
                <a:latin typeface="Microsoft Uighur" pitchFamily="2" charset="-78"/>
                <a:cs typeface="B Nazanin" pitchFamily="2" charset="-78"/>
              </a:rPr>
              <a:t>و در سال 1377 به دنبال برگزاري همايش بزرگداشت استاد شهيد دكتر مصطفي چمران، در دانشگاه فردوسي مشهد به عنوان نهادي فعال و ثمربخش، فعاليت‌هاي جدي خود را رسماً آغاز نمود. </a:t>
            </a:r>
            <a:endParaRPr lang="en-US" sz="3600" b="1" dirty="0">
              <a:solidFill>
                <a:schemeClr val="bg1">
                  <a:lumMod val="10000"/>
                </a:schemeClr>
              </a:solidFill>
              <a:latin typeface="Microsoft Uighur" pitchFamily="2" charset="-78"/>
              <a:cs typeface="B Nazanin" pitchFamily="2" charset="-78"/>
            </a:endParaRPr>
          </a:p>
          <a:p>
            <a:pPr algn="ctr"/>
            <a:endParaRPr lang="fa-IR" sz="2800" dirty="0">
              <a:latin typeface="Microsoft Uighur" pitchFamily="2" charset="-78"/>
              <a:cs typeface="Microsoft Uighur" pitchFamily="2" charset="-78"/>
            </a:endParaRPr>
          </a:p>
        </p:txBody>
      </p:sp>
    </p:spTree>
    <p:extLst>
      <p:ext uri="{BB962C8B-B14F-4D97-AF65-F5344CB8AC3E}">
        <p14:creationId xmlns:p14="http://schemas.microsoft.com/office/powerpoint/2010/main" val="308664363"/>
      </p:ext>
    </p:extLst>
  </p:cSld>
  <p:clrMapOvr>
    <a:masterClrMapping/>
  </p:clrMapOvr>
  <mc:AlternateContent xmlns:mc="http://schemas.openxmlformats.org/markup-compatibility/2006" xmlns:p14="http://schemas.microsoft.com/office/powerpoint/2010/main">
    <mc:Choice Requires="p14">
      <p:transition spd="slow" p14:dur="3900">
        <p14:glitter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8064896" cy="3970318"/>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بازتاب فعاليت‌هاي بسيج اساتيد در مراكزي چون دانشگاه علم و صنعت تهران و بويژه برگزاري همايش فوق الذكر در دانشگاه فردوسي مشهد، از چنان وسعت و بازدهي برخوردار بود كه به زودي شرايط توسعه و ارتقاي اين نهاد ثمربخش را فراهم </a:t>
            </a:r>
            <a:r>
              <a:rPr lang="ar-SA" sz="3600" b="1" dirty="0" smtClean="0">
                <a:solidFill>
                  <a:schemeClr val="bg1">
                    <a:lumMod val="10000"/>
                  </a:schemeClr>
                </a:solidFill>
                <a:latin typeface="Microsoft Uighur" pitchFamily="2" charset="-78"/>
                <a:cs typeface="B Nazanin" pitchFamily="2" charset="-78"/>
              </a:rPr>
              <a:t>آورد </a:t>
            </a:r>
            <a:r>
              <a:rPr lang="ar-SA" sz="3600" b="1" dirty="0">
                <a:solidFill>
                  <a:schemeClr val="bg1">
                    <a:lumMod val="10000"/>
                  </a:schemeClr>
                </a:solidFill>
                <a:latin typeface="Microsoft Uighur" pitchFamily="2" charset="-78"/>
                <a:cs typeface="B Nazanin" pitchFamily="2" charset="-78"/>
              </a:rPr>
              <a:t>و به لزوم تشكيل و فعاليت سازمان بسيج اساتيد صحه نهاد. </a:t>
            </a:r>
            <a:endParaRPr lang="en-US" sz="36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369620130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Folded Corner 1"/>
          <p:cNvSpPr/>
          <p:nvPr/>
        </p:nvSpPr>
        <p:spPr>
          <a:xfrm rot="193497">
            <a:off x="972108" y="931974"/>
            <a:ext cx="7309562" cy="4873041"/>
          </a:xfrm>
          <a:prstGeom prst="foldedCorner">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 name="TextBox 2"/>
          <p:cNvSpPr txBox="1"/>
          <p:nvPr/>
        </p:nvSpPr>
        <p:spPr>
          <a:xfrm rot="226861">
            <a:off x="1482277" y="1444890"/>
            <a:ext cx="6289224" cy="3847207"/>
          </a:xfrm>
          <a:prstGeom prst="rect">
            <a:avLst/>
          </a:prstGeom>
          <a:noFill/>
        </p:spPr>
        <p:txBody>
          <a:bodyPr wrap="square" rtlCol="1">
            <a:spAutoFit/>
          </a:bodyPr>
          <a:lstStyle/>
          <a:p>
            <a:pPr algn="just"/>
            <a:r>
              <a:rPr lang="ar-SA" sz="2400" b="1" dirty="0">
                <a:solidFill>
                  <a:schemeClr val="bg1">
                    <a:lumMod val="10000"/>
                  </a:schemeClr>
                </a:solidFill>
                <a:latin typeface="Microsoft Uighur" pitchFamily="2" charset="-78"/>
                <a:cs typeface="B Nazanin" pitchFamily="2" charset="-78"/>
              </a:rPr>
              <a:t>مهم‌ترين انگيزه براي ايجاد تحولات سازنده و گسترش فعاليت‌هاي بسيج اساتيد، پيام اميدبخش رهبر معظم انقلاب اسلامي در تأييد فعاليت‌هاي </a:t>
            </a:r>
            <a:r>
              <a:rPr lang="ar-SA" sz="2400" b="1" dirty="0" smtClean="0">
                <a:solidFill>
                  <a:schemeClr val="bg1">
                    <a:lumMod val="10000"/>
                  </a:schemeClr>
                </a:solidFill>
                <a:latin typeface="Microsoft Uighur" pitchFamily="2" charset="-78"/>
                <a:cs typeface="B Nazanin" pitchFamily="2" charset="-78"/>
              </a:rPr>
              <a:t>بسيج </a:t>
            </a:r>
            <a:r>
              <a:rPr lang="ar-SA" sz="2400" b="1" dirty="0">
                <a:solidFill>
                  <a:schemeClr val="bg1">
                    <a:lumMod val="10000"/>
                  </a:schemeClr>
                </a:solidFill>
                <a:latin typeface="Microsoft Uighur" pitchFamily="2" charset="-78"/>
                <a:cs typeface="B Nazanin" pitchFamily="2" charset="-78"/>
              </a:rPr>
              <a:t>اساتيد </a:t>
            </a:r>
            <a:r>
              <a:rPr lang="ar-SA" sz="2400" b="1" dirty="0" smtClean="0">
                <a:solidFill>
                  <a:schemeClr val="bg1">
                    <a:lumMod val="10000"/>
                  </a:schemeClr>
                </a:solidFill>
                <a:latin typeface="Microsoft Uighur" pitchFamily="2" charset="-78"/>
                <a:cs typeface="B Nazanin" pitchFamily="2" charset="-78"/>
              </a:rPr>
              <a:t>بود </a:t>
            </a:r>
            <a:r>
              <a:rPr lang="ar-SA" sz="2400" b="1" dirty="0">
                <a:solidFill>
                  <a:schemeClr val="bg1">
                    <a:lumMod val="10000"/>
                  </a:schemeClr>
                </a:solidFill>
                <a:latin typeface="Microsoft Uighur" pitchFamily="2" charset="-78"/>
                <a:cs typeface="B Nazanin" pitchFamily="2" charset="-78"/>
              </a:rPr>
              <a:t>كه متعاقب ارسال گزارش‌هاي مربوط به همايش بزرگداشت شهيد چمران به دفتر </a:t>
            </a:r>
            <a:r>
              <a:rPr lang="fa-IR" sz="2400" b="1" dirty="0" smtClean="0">
                <a:solidFill>
                  <a:schemeClr val="bg1">
                    <a:lumMod val="10000"/>
                  </a:schemeClr>
                </a:solidFill>
                <a:latin typeface="Microsoft Uighur" pitchFamily="2" charset="-78"/>
                <a:cs typeface="B Nazanin" pitchFamily="2" charset="-78"/>
              </a:rPr>
              <a:t>ایشان،</a:t>
            </a:r>
            <a:r>
              <a:rPr lang="ar-SA" sz="2400" b="1" dirty="0" smtClean="0">
                <a:solidFill>
                  <a:schemeClr val="bg1">
                    <a:lumMod val="10000"/>
                  </a:schemeClr>
                </a:solidFill>
                <a:latin typeface="Microsoft Uighur" pitchFamily="2" charset="-78"/>
                <a:cs typeface="B Nazanin" pitchFamily="2" charset="-78"/>
              </a:rPr>
              <a:t> </a:t>
            </a:r>
            <a:r>
              <a:rPr lang="ar-SA" sz="2400" b="1" dirty="0">
                <a:solidFill>
                  <a:schemeClr val="bg1">
                    <a:lumMod val="10000"/>
                  </a:schemeClr>
                </a:solidFill>
                <a:latin typeface="Microsoft Uighur" pitchFamily="2" charset="-78"/>
                <a:cs typeface="B Nazanin" pitchFamily="2" charset="-78"/>
              </a:rPr>
              <a:t>از سوي </a:t>
            </a:r>
            <a:r>
              <a:rPr lang="fa-IR" sz="2400" b="1" dirty="0" smtClean="0">
                <a:solidFill>
                  <a:schemeClr val="bg1">
                    <a:lumMod val="10000"/>
                  </a:schemeClr>
                </a:solidFill>
                <a:latin typeface="Microsoft Uighur" pitchFamily="2" charset="-78"/>
                <a:cs typeface="B Nazanin" pitchFamily="2" charset="-78"/>
              </a:rPr>
              <a:t>ایشان</a:t>
            </a:r>
            <a:r>
              <a:rPr lang="ar-SA" sz="2400" b="1" dirty="0" smtClean="0">
                <a:solidFill>
                  <a:schemeClr val="bg1">
                    <a:lumMod val="10000"/>
                  </a:schemeClr>
                </a:solidFill>
                <a:latin typeface="Microsoft Uighur" pitchFamily="2" charset="-78"/>
                <a:cs typeface="B Nazanin" pitchFamily="2" charset="-78"/>
              </a:rPr>
              <a:t> </a:t>
            </a:r>
            <a:r>
              <a:rPr lang="fa-IR" sz="2400" b="1" dirty="0" smtClean="0">
                <a:solidFill>
                  <a:schemeClr val="bg1">
                    <a:lumMod val="10000"/>
                  </a:schemeClr>
                </a:solidFill>
                <a:latin typeface="Microsoft Uighur" pitchFamily="2" charset="-78"/>
                <a:cs typeface="B Nazanin" pitchFamily="2" charset="-78"/>
              </a:rPr>
              <a:t>چنین </a:t>
            </a:r>
            <a:r>
              <a:rPr lang="ar-SA" sz="2400" b="1" dirty="0" smtClean="0">
                <a:solidFill>
                  <a:schemeClr val="bg1">
                    <a:lumMod val="10000"/>
                  </a:schemeClr>
                </a:solidFill>
                <a:latin typeface="Microsoft Uighur" pitchFamily="2" charset="-78"/>
                <a:cs typeface="B Nazanin" pitchFamily="2" charset="-78"/>
              </a:rPr>
              <a:t>عنوان </a:t>
            </a:r>
            <a:r>
              <a:rPr lang="ar-SA" sz="2400" b="1" dirty="0">
                <a:solidFill>
                  <a:schemeClr val="bg1">
                    <a:lumMod val="10000"/>
                  </a:schemeClr>
                </a:solidFill>
                <a:latin typeface="Microsoft Uighur" pitchFamily="2" charset="-78"/>
                <a:cs typeface="B Nazanin" pitchFamily="2" charset="-78"/>
              </a:rPr>
              <a:t>گرديد:</a:t>
            </a:r>
            <a:endParaRPr lang="en-US" sz="2400" b="1" dirty="0">
              <a:solidFill>
                <a:schemeClr val="bg1">
                  <a:lumMod val="10000"/>
                </a:schemeClr>
              </a:solidFill>
              <a:latin typeface="Microsoft Uighur" pitchFamily="2" charset="-78"/>
              <a:cs typeface="B Nazanin" pitchFamily="2" charset="-78"/>
            </a:endParaRPr>
          </a:p>
          <a:p>
            <a:pPr algn="just"/>
            <a:r>
              <a:rPr lang="ar-SA" sz="2400" b="1" dirty="0">
                <a:solidFill>
                  <a:schemeClr val="bg1">
                    <a:lumMod val="10000"/>
                  </a:schemeClr>
                </a:solidFill>
                <a:latin typeface="Microsoft Uighur" pitchFamily="2" charset="-78"/>
                <a:cs typeface="B Nazanin" pitchFamily="2" charset="-78"/>
              </a:rPr>
              <a:t>«از تلاش با ارزش شما در ايجاد و تشكيل بسيج استادان خرسند و متشكرم. ان شاء </a:t>
            </a:r>
            <a:r>
              <a:rPr lang="ar-SA" sz="2400" b="1" dirty="0" smtClean="0">
                <a:solidFill>
                  <a:schemeClr val="bg1">
                    <a:lumMod val="10000"/>
                  </a:schemeClr>
                </a:solidFill>
                <a:latin typeface="Microsoft Uighur" pitchFamily="2" charset="-78"/>
                <a:cs typeface="B Nazanin" pitchFamily="2" charset="-78"/>
              </a:rPr>
              <a:t>ا</a:t>
            </a:r>
            <a:r>
              <a:rPr lang="fa-IR" sz="2400" b="1" dirty="0" smtClean="0">
                <a:solidFill>
                  <a:schemeClr val="bg1">
                    <a:lumMod val="10000"/>
                  </a:schemeClr>
                </a:solidFill>
                <a:latin typeface="Microsoft Uighur" pitchFamily="2" charset="-78"/>
                <a:cs typeface="B Nazanin" pitchFamily="2" charset="-78"/>
              </a:rPr>
              <a:t>لله</a:t>
            </a:r>
            <a:r>
              <a:rPr lang="ar-SA" sz="2400" b="1" dirty="0" smtClean="0">
                <a:solidFill>
                  <a:schemeClr val="bg1">
                    <a:lumMod val="10000"/>
                  </a:schemeClr>
                </a:solidFill>
                <a:latin typeface="Microsoft Uighur" pitchFamily="2" charset="-78"/>
                <a:cs typeface="B Nazanin" pitchFamily="2" charset="-78"/>
              </a:rPr>
              <a:t> </a:t>
            </a:r>
            <a:r>
              <a:rPr lang="ar-SA" sz="2400" b="1" dirty="0">
                <a:solidFill>
                  <a:schemeClr val="bg1">
                    <a:lumMod val="10000"/>
                  </a:schemeClr>
                </a:solidFill>
                <a:latin typeface="Microsoft Uighur" pitchFamily="2" charset="-78"/>
                <a:cs typeface="B Nazanin" pitchFamily="2" charset="-78"/>
              </a:rPr>
              <a:t>موفق و مؤيد باشيد؛ اميد است در تحقق رسالت بزرگ امروز </a:t>
            </a:r>
            <a:r>
              <a:rPr lang="ar-SA" sz="2400" b="1" dirty="0" smtClean="0">
                <a:solidFill>
                  <a:schemeClr val="bg1">
                    <a:lumMod val="10000"/>
                  </a:schemeClr>
                </a:solidFill>
                <a:latin typeface="Microsoft Uighur" pitchFamily="2" charset="-78"/>
                <a:cs typeface="B Nazanin" pitchFamily="2" charset="-78"/>
              </a:rPr>
              <a:t>دانشگاهيان </a:t>
            </a:r>
            <a:r>
              <a:rPr lang="ar-SA" sz="2400" b="1" dirty="0">
                <a:solidFill>
                  <a:schemeClr val="bg1">
                    <a:lumMod val="10000"/>
                  </a:schemeClr>
                </a:solidFill>
                <a:latin typeface="Microsoft Uighur" pitchFamily="2" charset="-78"/>
                <a:cs typeface="B Nazanin" pitchFamily="2" charset="-78"/>
              </a:rPr>
              <a:t>سهم وافري داشته باشيد. توفيق شما را از خداوند خواستارم».</a:t>
            </a:r>
            <a:endParaRPr lang="en-US" sz="2400" b="1" dirty="0">
              <a:solidFill>
                <a:schemeClr val="bg1">
                  <a:lumMod val="10000"/>
                </a:schemeClr>
              </a:solidFill>
              <a:latin typeface="Microsoft Uighur" pitchFamily="2" charset="-78"/>
              <a:cs typeface="B Nazanin" pitchFamily="2" charset="-78"/>
            </a:endParaRPr>
          </a:p>
          <a:p>
            <a:pPr algn="just"/>
            <a:endParaRPr lang="fa-IR" sz="2800" dirty="0">
              <a:solidFill>
                <a:schemeClr val="bg1">
                  <a:lumMod val="10000"/>
                </a:schemeClr>
              </a:solidFill>
              <a:latin typeface="Microsoft Uighur" pitchFamily="2" charset="-78"/>
              <a:cs typeface="Microsoft Uighur" pitchFamily="2" charset="-78"/>
            </a:endParaRPr>
          </a:p>
        </p:txBody>
      </p:sp>
    </p:spTree>
    <p:extLst>
      <p:ext uri="{BB962C8B-B14F-4D97-AF65-F5344CB8AC3E}">
        <p14:creationId xmlns:p14="http://schemas.microsoft.com/office/powerpoint/2010/main" val="276794426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614279"/>
            <a:ext cx="8136904" cy="4955203"/>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حمايت معنوي رهبر معظم انقلاب از فعاليت بسيج اساتيد دانشگاه فردوسي، موجب اميد و انگيزش ديگر مراكز آموزش عالي از جمله دانشگاه علم و صنعت تهران </a:t>
            </a:r>
            <a:r>
              <a:rPr lang="ar-SA" sz="3600" b="1" dirty="0" smtClean="0">
                <a:solidFill>
                  <a:schemeClr val="bg1">
                    <a:lumMod val="10000"/>
                  </a:schemeClr>
                </a:solidFill>
                <a:latin typeface="Microsoft Uighur" pitchFamily="2" charset="-78"/>
                <a:cs typeface="B Nazanin" pitchFamily="2" charset="-78"/>
              </a:rPr>
              <a:t>شد </a:t>
            </a:r>
            <a:r>
              <a:rPr lang="ar-SA" sz="3600" b="1" dirty="0">
                <a:solidFill>
                  <a:schemeClr val="bg1">
                    <a:lumMod val="10000"/>
                  </a:schemeClr>
                </a:solidFill>
                <a:latin typeface="Microsoft Uighur" pitchFamily="2" charset="-78"/>
                <a:cs typeface="B Nazanin" pitchFamily="2" charset="-78"/>
              </a:rPr>
              <a:t>و سبب </a:t>
            </a:r>
            <a:r>
              <a:rPr lang="fa-IR" sz="3600" b="1" dirty="0" smtClean="0">
                <a:solidFill>
                  <a:schemeClr val="bg1">
                    <a:lumMod val="10000"/>
                  </a:schemeClr>
                </a:solidFill>
                <a:latin typeface="Microsoft Uighur" pitchFamily="2" charset="-78"/>
                <a:cs typeface="B Nazanin" pitchFamily="2" charset="-78"/>
              </a:rPr>
              <a:t>گردی</a:t>
            </a:r>
            <a:r>
              <a:rPr lang="ar-SA" sz="3600" b="1" dirty="0" smtClean="0">
                <a:solidFill>
                  <a:schemeClr val="bg1">
                    <a:lumMod val="10000"/>
                  </a:schemeClr>
                </a:solidFill>
                <a:latin typeface="Microsoft Uighur" pitchFamily="2" charset="-78"/>
                <a:cs typeface="B Nazanin" pitchFamily="2" charset="-78"/>
              </a:rPr>
              <a:t>د </a:t>
            </a:r>
            <a:r>
              <a:rPr lang="ar-SA" sz="3600" b="1" dirty="0">
                <a:solidFill>
                  <a:schemeClr val="bg1">
                    <a:lumMod val="10000"/>
                  </a:schemeClr>
                </a:solidFill>
                <a:latin typeface="Microsoft Uighur" pitchFamily="2" charset="-78"/>
                <a:cs typeface="B Nazanin" pitchFamily="2" charset="-78"/>
              </a:rPr>
              <a:t>تا پس از ارسال گزارش فعاليت‌هاي خود و كسب فيض از رهنمودهاي ثمربخش معظم له در باب جريان شناسي و دين شناسي، تأييدات رهبر فرزانه را به مطلعي براي گسترش فعاليت‌هاي خويش بدل كنند.</a:t>
            </a:r>
            <a:endParaRPr lang="en-US" sz="3600" b="1" dirty="0">
              <a:solidFill>
                <a:schemeClr val="bg1">
                  <a:lumMod val="10000"/>
                </a:schemeClr>
              </a:solidFill>
              <a:latin typeface="Microsoft Uighur" pitchFamily="2" charset="-78"/>
              <a:cs typeface="B Nazanin" pitchFamily="2" charset="-78"/>
            </a:endParaRPr>
          </a:p>
          <a:p>
            <a:pPr algn="just"/>
            <a:endParaRPr lang="fa-IR" sz="2800" dirty="0">
              <a:latin typeface="Microsoft Uighur" pitchFamily="2" charset="-78"/>
              <a:cs typeface="Microsoft Uighur" pitchFamily="2" charset="-78"/>
            </a:endParaRPr>
          </a:p>
        </p:txBody>
      </p:sp>
    </p:spTree>
    <p:extLst>
      <p:ext uri="{BB962C8B-B14F-4D97-AF65-F5344CB8AC3E}">
        <p14:creationId xmlns:p14="http://schemas.microsoft.com/office/powerpoint/2010/main" val="2831592843"/>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556792"/>
            <a:ext cx="8136904" cy="3970318"/>
          </a:xfrm>
          <a:prstGeom prst="rect">
            <a:avLst/>
          </a:prstGeom>
          <a:noFill/>
        </p:spPr>
        <p:txBody>
          <a:bodyPr wrap="square" rtlCol="1">
            <a:spAutoFit/>
          </a:bodyPr>
          <a:lstStyle/>
          <a:p>
            <a:pPr algn="just"/>
            <a:r>
              <a:rPr lang="ar-SA" sz="3600" b="1" dirty="0">
                <a:solidFill>
                  <a:schemeClr val="bg1">
                    <a:lumMod val="10000"/>
                  </a:schemeClr>
                </a:solidFill>
                <a:latin typeface="Microsoft Uighur" pitchFamily="2" charset="-78"/>
                <a:cs typeface="B Nazanin" pitchFamily="2" charset="-78"/>
              </a:rPr>
              <a:t>در سال 1378 </a:t>
            </a:r>
            <a:r>
              <a:rPr lang="ar-SA" sz="3600" b="1" dirty="0" smtClean="0">
                <a:solidFill>
                  <a:schemeClr val="bg1">
                    <a:lumMod val="10000"/>
                  </a:schemeClr>
                </a:solidFill>
                <a:latin typeface="Microsoft Uighur" pitchFamily="2" charset="-78"/>
                <a:cs typeface="B Nazanin" pitchFamily="2" charset="-78"/>
              </a:rPr>
              <a:t>ب</a:t>
            </a:r>
            <a:r>
              <a:rPr lang="fa-IR" sz="3600" b="1" dirty="0" smtClean="0">
                <a:solidFill>
                  <a:schemeClr val="bg1">
                    <a:lumMod val="10000"/>
                  </a:schemeClr>
                </a:solidFill>
                <a:latin typeface="Microsoft Uighur" pitchFamily="2" charset="-78"/>
                <a:cs typeface="B Nazanin" pitchFamily="2" charset="-78"/>
              </a:rPr>
              <a:t>ا</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تهيه آئين نامه مربوطه از انسجام بيشتري برخوردار شد و </a:t>
            </a:r>
            <a:r>
              <a:rPr lang="ar-SA" sz="3600" b="1" dirty="0" smtClean="0">
                <a:solidFill>
                  <a:schemeClr val="bg1">
                    <a:lumMod val="10000"/>
                  </a:schemeClr>
                </a:solidFill>
                <a:latin typeface="Microsoft Uighur" pitchFamily="2" charset="-78"/>
                <a:cs typeface="B Nazanin" pitchFamily="2" charset="-78"/>
              </a:rPr>
              <a:t>در </a:t>
            </a:r>
            <a:r>
              <a:rPr lang="ar-SA" sz="3600" b="1" dirty="0">
                <a:solidFill>
                  <a:schemeClr val="bg1">
                    <a:lumMod val="10000"/>
                  </a:schemeClr>
                </a:solidFill>
                <a:latin typeface="Microsoft Uighur" pitchFamily="2" charset="-78"/>
                <a:cs typeface="B Nazanin" pitchFamily="2" charset="-78"/>
              </a:rPr>
              <a:t>طول جلسات متعدد كارشناسي، اساسنامه‌اي در خور، توسط اساتيد تدوين گرديد. (سرانجام تلاش‌ها و </a:t>
            </a:r>
            <a:r>
              <a:rPr lang="ar-SA" sz="3600" b="1" dirty="0" smtClean="0">
                <a:solidFill>
                  <a:schemeClr val="bg1">
                    <a:lumMod val="10000"/>
                  </a:schemeClr>
                </a:solidFill>
                <a:latin typeface="Microsoft Uighur" pitchFamily="2" charset="-78"/>
                <a:cs typeface="B Nazanin" pitchFamily="2" charset="-78"/>
              </a:rPr>
              <a:t>پيگيري‌ها</a:t>
            </a:r>
            <a:r>
              <a:rPr lang="fa-IR" sz="3600" b="1" dirty="0" smtClean="0">
                <a:solidFill>
                  <a:schemeClr val="bg1">
                    <a:lumMod val="10000"/>
                  </a:schemeClr>
                </a:solidFill>
                <a:latin typeface="Microsoft Uighur" pitchFamily="2" charset="-78"/>
                <a:cs typeface="B Nazanin" pitchFamily="2" charset="-78"/>
              </a:rPr>
              <a:t>ی اساتید بسیجی،</a:t>
            </a:r>
            <a:r>
              <a:rPr lang="ar-SA" sz="3600" b="1" dirty="0" smtClean="0">
                <a:solidFill>
                  <a:schemeClr val="bg1">
                    <a:lumMod val="10000"/>
                  </a:schemeClr>
                </a:solidFill>
                <a:latin typeface="Microsoft Uighur" pitchFamily="2" charset="-78"/>
                <a:cs typeface="B Nazanin" pitchFamily="2" charset="-78"/>
              </a:rPr>
              <a:t> </a:t>
            </a:r>
            <a:r>
              <a:rPr lang="ar-SA" sz="3600" b="1" dirty="0">
                <a:solidFill>
                  <a:schemeClr val="bg1">
                    <a:lumMod val="10000"/>
                  </a:schemeClr>
                </a:solidFill>
                <a:latin typeface="Microsoft Uighur" pitchFamily="2" charset="-78"/>
                <a:cs typeface="B Nazanin" pitchFamily="2" charset="-78"/>
              </a:rPr>
              <a:t>موجب شد تا نيروي مقاومت بسيج، طي </a:t>
            </a:r>
            <a:r>
              <a:rPr lang="ar-SA" sz="3600" b="1" dirty="0" smtClean="0">
                <a:solidFill>
                  <a:schemeClr val="bg1">
                    <a:lumMod val="10000"/>
                  </a:schemeClr>
                </a:solidFill>
                <a:latin typeface="Microsoft Uighur" pitchFamily="2" charset="-78"/>
                <a:cs typeface="B Nazanin" pitchFamily="2" charset="-78"/>
              </a:rPr>
              <a:t>ابلاغيه‌اي</a:t>
            </a:r>
            <a:r>
              <a:rPr lang="fa-IR" sz="3600" b="1" dirty="0" smtClean="0">
                <a:solidFill>
                  <a:schemeClr val="bg1">
                    <a:lumMod val="10000"/>
                  </a:schemeClr>
                </a:solidFill>
                <a:latin typeface="Microsoft Uighur" pitchFamily="2" charset="-78"/>
                <a:cs typeface="B Nazanin" pitchFamily="2" charset="-78"/>
              </a:rPr>
              <a:t> </a:t>
            </a:r>
            <a:r>
              <a:rPr lang="ar-SA" sz="3600" b="1" dirty="0" smtClean="0">
                <a:solidFill>
                  <a:schemeClr val="bg1">
                    <a:lumMod val="10000"/>
                  </a:schemeClr>
                </a:solidFill>
                <a:latin typeface="Microsoft Uighur" pitchFamily="2" charset="-78"/>
                <a:cs typeface="B Nazanin" pitchFamily="2" charset="-78"/>
              </a:rPr>
              <a:t>سازمان </a:t>
            </a:r>
            <a:r>
              <a:rPr lang="ar-SA" sz="3600" b="1" dirty="0">
                <a:solidFill>
                  <a:schemeClr val="bg1">
                    <a:lumMod val="10000"/>
                  </a:schemeClr>
                </a:solidFill>
                <a:latin typeface="Microsoft Uighur" pitchFamily="2" charset="-78"/>
                <a:cs typeface="B Nazanin" pitchFamily="2" charset="-78"/>
              </a:rPr>
              <a:t>بسيج اساتيد را رسماً از بسيج دانشجوئي مستقل </a:t>
            </a:r>
            <a:r>
              <a:rPr lang="fa-IR" sz="3600" b="1" dirty="0" smtClean="0">
                <a:solidFill>
                  <a:schemeClr val="bg1">
                    <a:lumMod val="10000"/>
                  </a:schemeClr>
                </a:solidFill>
                <a:latin typeface="Microsoft Uighur" pitchFamily="2" charset="-78"/>
                <a:cs typeface="B Nazanin" pitchFamily="2" charset="-78"/>
              </a:rPr>
              <a:t>اعلام </a:t>
            </a:r>
            <a:r>
              <a:rPr lang="ar-SA" sz="3600" b="1" dirty="0" smtClean="0">
                <a:solidFill>
                  <a:schemeClr val="bg1">
                    <a:lumMod val="10000"/>
                  </a:schemeClr>
                </a:solidFill>
                <a:latin typeface="Microsoft Uighur" pitchFamily="2" charset="-78"/>
                <a:cs typeface="B Nazanin" pitchFamily="2" charset="-78"/>
              </a:rPr>
              <a:t>نمايد.)</a:t>
            </a:r>
            <a:endParaRPr lang="en-US" sz="3600" b="1" dirty="0">
              <a:solidFill>
                <a:schemeClr val="bg1">
                  <a:lumMod val="10000"/>
                </a:schemeClr>
              </a:solidFill>
              <a:latin typeface="Microsoft Uighur" pitchFamily="2" charset="-78"/>
              <a:cs typeface="B Nazanin" pitchFamily="2" charset="-78"/>
            </a:endParaRPr>
          </a:p>
        </p:txBody>
      </p:sp>
    </p:spTree>
    <p:extLst>
      <p:ext uri="{BB962C8B-B14F-4D97-AF65-F5344CB8AC3E}">
        <p14:creationId xmlns:p14="http://schemas.microsoft.com/office/powerpoint/2010/main" val="1449065622"/>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1">
      <a:dk1>
        <a:srgbClr val="D8D8D8"/>
      </a:dk1>
      <a:lt1>
        <a:srgbClr val="D8D8D8"/>
      </a:lt1>
      <a:dk2>
        <a:srgbClr val="CF6B00"/>
      </a:dk2>
      <a:lt2>
        <a:srgbClr val="005390"/>
      </a:lt2>
      <a:accent1>
        <a:srgbClr val="7FC9FF"/>
      </a:accent1>
      <a:accent2>
        <a:srgbClr val="FFFF00"/>
      </a:accent2>
      <a:accent3>
        <a:srgbClr val="0070C0"/>
      </a:accent3>
      <a:accent4>
        <a:srgbClr val="7030A0"/>
      </a:accent4>
      <a:accent5>
        <a:srgbClr val="00B0F0"/>
      </a:accent5>
      <a:accent6>
        <a:srgbClr val="0070C0"/>
      </a:accent6>
      <a:hlink>
        <a:srgbClr val="00B050"/>
      </a:hlink>
      <a:folHlink>
        <a:srgbClr val="7030A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328</TotalTime>
  <Words>3557</Words>
  <Application>Microsoft Office PowerPoint</Application>
  <PresentationFormat>On-screen Show (4:3)</PresentationFormat>
  <Paragraphs>221</Paragraphs>
  <Slides>42</Slides>
  <Notes>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Waveform</vt:lpstr>
      <vt:lpstr>به نام خداوند جان آفرین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خداوند صلح و دوستی</dc:title>
  <dc:creator>Sajjad Rajabi</dc:creator>
  <cp:lastModifiedBy>asatid</cp:lastModifiedBy>
  <cp:revision>34</cp:revision>
  <dcterms:created xsi:type="dcterms:W3CDTF">2014-02-05T18:20:18Z</dcterms:created>
  <dcterms:modified xsi:type="dcterms:W3CDTF">2015-04-11T12:29:06Z</dcterms:modified>
</cp:coreProperties>
</file>